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9"/>
  </p:notesMasterIdLst>
  <p:sldIdLst>
    <p:sldId id="466" r:id="rId3"/>
    <p:sldId id="1276" r:id="rId4"/>
    <p:sldId id="1277" r:id="rId5"/>
    <p:sldId id="1278" r:id="rId6"/>
    <p:sldId id="1279" r:id="rId7"/>
    <p:sldId id="1280" r:id="rId8"/>
    <p:sldId id="1281" r:id="rId9"/>
    <p:sldId id="1282" r:id="rId10"/>
    <p:sldId id="1284" r:id="rId11"/>
    <p:sldId id="1285" r:id="rId12"/>
    <p:sldId id="1286" r:id="rId13"/>
    <p:sldId id="1287" r:id="rId14"/>
    <p:sldId id="1288" r:id="rId15"/>
    <p:sldId id="1289" r:id="rId16"/>
    <p:sldId id="1291" r:id="rId17"/>
    <p:sldId id="1292" r:id="rId18"/>
    <p:sldId id="1293" r:id="rId19"/>
    <p:sldId id="1294" r:id="rId20"/>
    <p:sldId id="1295" r:id="rId21"/>
    <p:sldId id="1296" r:id="rId22"/>
    <p:sldId id="1297" r:id="rId23"/>
    <p:sldId id="1298" r:id="rId24"/>
    <p:sldId id="1299" r:id="rId25"/>
    <p:sldId id="1300" r:id="rId26"/>
    <p:sldId id="1301" r:id="rId27"/>
    <p:sldId id="1302" r:id="rId28"/>
    <p:sldId id="1304" r:id="rId29"/>
    <p:sldId id="1305" r:id="rId30"/>
    <p:sldId id="1306" r:id="rId31"/>
    <p:sldId id="1307" r:id="rId32"/>
    <p:sldId id="1308" r:id="rId33"/>
    <p:sldId id="1310" r:id="rId34"/>
    <p:sldId id="1311" r:id="rId35"/>
    <p:sldId id="1312" r:id="rId36"/>
    <p:sldId id="1439" r:id="rId37"/>
    <p:sldId id="1440" r:id="rId38"/>
    <p:sldId id="1441" r:id="rId39"/>
    <p:sldId id="1442" r:id="rId40"/>
    <p:sldId id="1443" r:id="rId41"/>
    <p:sldId id="1444" r:id="rId42"/>
    <p:sldId id="1313" r:id="rId43"/>
    <p:sldId id="1314" r:id="rId44"/>
    <p:sldId id="1315" r:id="rId45"/>
    <p:sldId id="1316" r:id="rId46"/>
    <p:sldId id="1550" r:id="rId47"/>
    <p:sldId id="1318" r:id="rId48"/>
    <p:sldId id="1325" r:id="rId49"/>
    <p:sldId id="1651" r:id="rId50"/>
    <p:sldId id="1326" r:id="rId51"/>
    <p:sldId id="1327" r:id="rId52"/>
    <p:sldId id="1328" r:id="rId53"/>
    <p:sldId id="1329" r:id="rId54"/>
    <p:sldId id="1330" r:id="rId55"/>
    <p:sldId id="1339" r:id="rId56"/>
    <p:sldId id="1342" r:id="rId57"/>
    <p:sldId id="1343" r:id="rId58"/>
    <p:sldId id="1345" r:id="rId59"/>
    <p:sldId id="1346" r:id="rId60"/>
    <p:sldId id="1348" r:id="rId61"/>
    <p:sldId id="1349" r:id="rId62"/>
    <p:sldId id="1350" r:id="rId63"/>
    <p:sldId id="1351" r:id="rId64"/>
    <p:sldId id="1352" r:id="rId65"/>
    <p:sldId id="1354" r:id="rId66"/>
    <p:sldId id="1355" r:id="rId67"/>
    <p:sldId id="1356" r:id="rId68"/>
    <p:sldId id="1357" r:id="rId69"/>
    <p:sldId id="1358" r:id="rId70"/>
    <p:sldId id="1359" r:id="rId71"/>
    <p:sldId id="1360" r:id="rId72"/>
    <p:sldId id="1361" r:id="rId73"/>
    <p:sldId id="1362" r:id="rId74"/>
    <p:sldId id="1363" r:id="rId75"/>
    <p:sldId id="1364" r:id="rId76"/>
    <p:sldId id="1365" r:id="rId77"/>
    <p:sldId id="1366" r:id="rId78"/>
    <p:sldId id="1367" r:id="rId79"/>
    <p:sldId id="1368" r:id="rId80"/>
    <p:sldId id="1369" r:id="rId81"/>
    <p:sldId id="1370" r:id="rId82"/>
    <p:sldId id="1371" r:id="rId83"/>
    <p:sldId id="1372" r:id="rId84"/>
    <p:sldId id="1373" r:id="rId85"/>
    <p:sldId id="1374" r:id="rId86"/>
    <p:sldId id="1375" r:id="rId87"/>
    <p:sldId id="1376" r:id="rId88"/>
    <p:sldId id="1377" r:id="rId89"/>
    <p:sldId id="1378" r:id="rId90"/>
    <p:sldId id="1379" r:id="rId91"/>
    <p:sldId id="1380" r:id="rId92"/>
    <p:sldId id="1381" r:id="rId93"/>
    <p:sldId id="1382" r:id="rId94"/>
    <p:sldId id="1383" r:id="rId95"/>
    <p:sldId id="1384" r:id="rId96"/>
    <p:sldId id="1385" r:id="rId97"/>
    <p:sldId id="1386" r:id="rId98"/>
    <p:sldId id="1387" r:id="rId99"/>
    <p:sldId id="1388" r:id="rId100"/>
    <p:sldId id="1389" r:id="rId101"/>
    <p:sldId id="1390" r:id="rId102"/>
    <p:sldId id="1391" r:id="rId103"/>
    <p:sldId id="1392" r:id="rId104"/>
    <p:sldId id="1393" r:id="rId105"/>
    <p:sldId id="1394" r:id="rId106"/>
    <p:sldId id="1395" r:id="rId107"/>
    <p:sldId id="1396" r:id="rId108"/>
    <p:sldId id="1397" r:id="rId109"/>
    <p:sldId id="1398" r:id="rId110"/>
    <p:sldId id="1399" r:id="rId111"/>
    <p:sldId id="1400" r:id="rId112"/>
    <p:sldId id="1401" r:id="rId113"/>
    <p:sldId id="1402" r:id="rId114"/>
    <p:sldId id="1403" r:id="rId115"/>
    <p:sldId id="1404" r:id="rId116"/>
    <p:sldId id="1405" r:id="rId117"/>
    <p:sldId id="1406" r:id="rId118"/>
    <p:sldId id="1407" r:id="rId119"/>
    <p:sldId id="1408" r:id="rId120"/>
    <p:sldId id="1409" r:id="rId121"/>
    <p:sldId id="1410" r:id="rId122"/>
    <p:sldId id="1411" r:id="rId123"/>
    <p:sldId id="1412" r:id="rId124"/>
    <p:sldId id="1413" r:id="rId125"/>
    <p:sldId id="1414" r:id="rId126"/>
    <p:sldId id="1415" r:id="rId127"/>
    <p:sldId id="1416" r:id="rId128"/>
    <p:sldId id="1417" r:id="rId129"/>
    <p:sldId id="1418" r:id="rId130"/>
    <p:sldId id="1419" r:id="rId131"/>
    <p:sldId id="1420" r:id="rId132"/>
    <p:sldId id="1421" r:id="rId133"/>
    <p:sldId id="1422" r:id="rId134"/>
    <p:sldId id="1423" r:id="rId135"/>
    <p:sldId id="1424" r:id="rId136"/>
    <p:sldId id="1425" r:id="rId137"/>
    <p:sldId id="1426" r:id="rId138"/>
    <p:sldId id="1427" r:id="rId139"/>
    <p:sldId id="1428" r:id="rId140"/>
    <p:sldId id="1429" r:id="rId141"/>
    <p:sldId id="1430" r:id="rId142"/>
    <p:sldId id="1431" r:id="rId143"/>
    <p:sldId id="1435" r:id="rId144"/>
    <p:sldId id="1432" r:id="rId145"/>
    <p:sldId id="1436" r:id="rId146"/>
    <p:sldId id="1434" r:id="rId147"/>
    <p:sldId id="1438" r:id="rId148"/>
  </p:sldIdLst>
  <p:sldSz cx="9144000" cy="6858000" type="screen4x3"/>
  <p:notesSz cx="6858000" cy="9144000"/>
  <p:custDataLst>
    <p:tags r:id="rId150"/>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584"/>
  </p:normalViewPr>
  <p:slideViewPr>
    <p:cSldViewPr showGuides="1">
      <p:cViewPr varScale="1">
        <p:scale>
          <a:sx n="59" d="100"/>
          <a:sy n="59" d="100"/>
        </p:scale>
        <p:origin x="-1338" y="-84"/>
      </p:cViewPr>
      <p:guideLst>
        <p:guide orient="horz" pos="2160"/>
        <p:guide pos="28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gs" Target="tags/tag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92A590AC-CD7F-41F3-95E7-432069CA7757}"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2024/5/15</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4"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399676100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51</a:t>
            </a:fld>
            <a:endParaRPr lang="zh-CN" altLang="en-US" sz="1200" dirty="0"/>
          </a:p>
        </p:txBody>
      </p:sp>
      <p:sp>
        <p:nvSpPr>
          <p:cNvPr id="35842" name="文本占位符 35841"/>
          <p:cNvSpPr>
            <a:spLocks noGrp="1"/>
          </p:cNvSpPr>
          <p:nvPr>
            <p:ph type="body" idx="1"/>
          </p:nvPr>
        </p:nvSpPr>
        <p:spPr>
          <a:xfrm>
            <a:off x="914400" y="3276600"/>
            <a:ext cx="5029200" cy="5181600"/>
          </a:xfrm>
          <a:ln w="12700"/>
        </p:spPr>
        <p:txBody>
          <a:bodyPr vert="horz" wrap="square" lIns="90488" tIns="44450" rIns="90488" bIns="44450" anchor="t" anchorCtr="0"/>
          <a:lstStyle/>
          <a:p>
            <a:pPr lvl="0"/>
            <a:endParaRPr dirty="0"/>
          </a:p>
        </p:txBody>
      </p:sp>
      <p:sp>
        <p:nvSpPr>
          <p:cNvPr id="35843" name="幻灯片图像占位符 35842"/>
          <p:cNvSpPr>
            <a:spLocks noGrp="1" noRot="1" noChangeAspect="1" noTextEdit="1"/>
          </p:cNvSpPr>
          <p:nvPr>
            <p:ph type="sldImg"/>
          </p:nvPr>
        </p:nvSpPr>
        <p:spPr>
          <a:xfrm>
            <a:off x="1912938" y="692150"/>
            <a:ext cx="3032125" cy="2273300"/>
          </a:xfrm>
          <a:ln w="12700">
            <a:solidFill>
              <a:schemeClr val="tx1">
                <a:alpha val="100000"/>
              </a:schemeClr>
            </a:solid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D2459BD-4FEF-4917-9B9C-CA4AF7EC2401}"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DE6BBBB-080D-44F2-89FC-EE49284229C2}"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Pr>
        <a:blipFill rotWithShape="0">
          <a:blip r:embed="rId2"/>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057900" y="274638"/>
            <a:ext cx="1866900" cy="61991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5448300" cy="6199187"/>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729773E-B855-4AC2-97D9-4DEC67D1E862}"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blipFill>
        <a:effectLst/>
      </p:bgPr>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椭圆 7"/>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9" name="直接连接符 8"/>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矩形 9"/>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直接连接符 11"/>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直接连接符 12"/>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标题 1"/>
          <p:cNvSpPr>
            <a:spLocks noGrp="1"/>
          </p:cNvSpPr>
          <p:nvPr>
            <p:ph type="title"/>
          </p:nvPr>
        </p:nvSpPr>
        <p:spPr>
          <a:xfrm rot="5400000">
            <a:off x="3350133" y="3200400"/>
            <a:ext cx="6309360" cy="457200"/>
          </a:xfrm>
        </p:spPr>
        <p:txBody>
          <a:bodyPr/>
          <a:lstStyle>
            <a:lvl1pPr algn="l">
              <a:buNone/>
              <a:defRPr sz="2000" b="1"/>
            </a:lvl1pPr>
          </a:lstStyle>
          <a:p>
            <a:pPr fontAlgn="base"/>
            <a:r>
              <a:rPr lang="zh-CN" altLang="en-US" strike="noStrike" noProof="1" smtClean="0"/>
              <a:t>单击此处编辑母版标题样式</a:t>
            </a:r>
            <a:endParaRPr lang="en-US" strike="noStrike" noProof="1"/>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defRPr/>
            </a:pPr>
            <a:r>
              <a:rPr kumimoji="0" lang="zh-CN" altLang="en-US" sz="3200" b="0" i="0" u="none" strike="noStrike" kern="1200" cap="none" spc="0" normalizeH="0" baseline="0" noProof="0" smtClean="0">
                <a:ln>
                  <a:noFill/>
                </a:ln>
                <a:solidFill>
                  <a:schemeClr val="lt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lt1"/>
              </a:solidFill>
              <a:effectLst/>
              <a:uLnTx/>
              <a:uFillTx/>
              <a:latin typeface="+mn-lt"/>
              <a:ea typeface="+mn-ea"/>
              <a:cs typeface="+mn-cs"/>
            </a:endParaRPr>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fontAlgn="base"/>
            <a:r>
              <a:rPr lang="zh-CN" altLang="en-US" strike="noStrike" noProof="1" smtClean="0"/>
              <a:t>单击此处编辑母版文本样式</a:t>
            </a:r>
          </a:p>
        </p:txBody>
      </p:sp>
      <p:sp>
        <p:nvSpPr>
          <p:cNvPr id="14" name="日期占位符 16"/>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742E910-72EB-4465-8730-B8B2232D6711}"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5" name="灯片编号占位符 17"/>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
        <p:nvSpPr>
          <p:cNvPr id="16" name="页脚占位符 20"/>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BF3EF01-6012-47F2-91D3-08E30F43D6FE}"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14" name="日期占位符 3"/>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890DBE6-F3E8-4B20-A216-747FE00D88C0}"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4"/>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5"/>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3657600" cy="4873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267200" y="1600200"/>
            <a:ext cx="3657600" cy="4873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8BF12D2-F3BF-4841-B4DA-AEE9D34FB52F}"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6"/>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5605EC0-A274-4293-902E-A709B29B6C6D}"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7"/>
          <p:cNvSpPr>
            <a:spLocks noGrp="1"/>
          </p:cNvSpPr>
          <p:nvPr>
            <p:ph type="sldNum" sz="quarter" idx="1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8"/>
          <p:cNvSpPr>
            <a:spLocks noGrp="1"/>
          </p:cNvSpPr>
          <p:nvPr>
            <p:ph type="ftr" sz="quarter" idx="1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14" name="日期占位符 2"/>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7832679-DF2D-4B26-AD5C-D3C16B9F44AC}"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3"/>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4"/>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rotWithShape="0">
          <a:blip r:embed="rId2"/>
        </a:blip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EC2BE56-2219-4AC8-9086-87243B35A663}"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2"/>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3"/>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7E0ABE0-E4EC-4656-A628-6BBE7A4E96F9}"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14" name="日期占位符 4"/>
          <p:cNvSpPr>
            <a:spLocks noGrp="1"/>
          </p:cNvSpPr>
          <p:nvPr>
            <p:ph type="dt" sz="half" idx="12"/>
          </p:nvPr>
        </p:nvSpPr>
        <p:spPr>
          <a:xfrm rot="5400000">
            <a:off x="7589044" y="1081881"/>
            <a:ext cx="2011363" cy="384175"/>
          </a:xfrm>
          <a:prstGeom prst="rect">
            <a:avLst/>
          </a:prstGeom>
        </p:spPr>
        <p:txBody>
          <a:bodyPr vert="horz" rtlCol="0" anchor="ctr" anchorCtr="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017D070-827C-4D41-973B-315F30F47506}"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16" name="灯片编号占位符 5"/>
          <p:cNvSpPr>
            <a:spLocks noGrp="1"/>
          </p:cNvSpPr>
          <p:nvPr>
            <p:ph type="sldNum" sz="quarter" idx="4"/>
          </p:nvPr>
        </p:nvSpPr>
        <p:spPr>
          <a:xfrm>
            <a:off x="8129588" y="5734050"/>
            <a:ext cx="609600" cy="520700"/>
          </a:xfrm>
          <a:prstGeom prst="rect">
            <a:avLst/>
          </a:prstGeom>
        </p:spPr>
        <p:txBody>
          <a:bodyPr vert="horz" rtlCol="0" anchor="ctr"/>
          <a:lstStyle/>
          <a:p>
            <a:pPr algn="ctr" fontAlgn="base"/>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Century Schoolbook" panose="02040604050505020304" pitchFamily="18" charset="0"/>
            </a:endParaRPr>
          </a:p>
        </p:txBody>
      </p:sp>
      <p:sp>
        <p:nvSpPr>
          <p:cNvPr id="22" name="页脚占位符 6"/>
          <p:cNvSpPr>
            <a:spLocks noGrp="1"/>
          </p:cNvSpPr>
          <p:nvPr>
            <p:ph type="ftr" sz="quarter" idx="3"/>
          </p:nvPr>
        </p:nvSpPr>
        <p:spPr>
          <a:xfrm rot="5400000">
            <a:off x="6989763" y="3736975"/>
            <a:ext cx="3200400" cy="365125"/>
          </a:xfrm>
          <a:prstGeom prst="rect">
            <a:avLst/>
          </a:prstGeom>
        </p:spPr>
        <p:txBody>
          <a:bodyPr vert="horz" rtlCol="0" anchor="ctr" anchorCtr="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blipFill>
        <a:effectLst/>
      </p:bgPr>
    </p:bg>
    <p:spTree>
      <p:nvGrpSpPr>
        <p:cNvPr id="1" name=""/>
        <p:cNvGrpSpPr/>
        <p:nvPr/>
      </p:nvGrpSpPr>
      <p:grpSpPr>
        <a:xfrm>
          <a:off x="0" y="0"/>
          <a:ext cx="0" cy="0"/>
          <a:chOff x="0" y="0"/>
          <a:chExt cx="0" cy="0"/>
        </a:xfrm>
      </p:grpSpPr>
      <p:sp>
        <p:nvSpPr>
          <p:cNvPr id="13" name="直接连接符 12"/>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直接连接符 14"/>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直接连接符 1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直接连接符 1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矩形 1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直接连接符 1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椭圆 2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33" name="标题占位符 21"/>
          <p:cNvSpPr>
            <a:spLocks noGrp="1"/>
          </p:cNvSpPr>
          <p:nvPr>
            <p:ph type="title"/>
          </p:nvPr>
        </p:nvSpPr>
        <p:spPr>
          <a:xfrm>
            <a:off x="457200" y="274638"/>
            <a:ext cx="7467600" cy="1143000"/>
          </a:xfrm>
          <a:prstGeom prst="rect">
            <a:avLst/>
          </a:prstGeom>
          <a:noFill/>
          <a:ln w="9525">
            <a:noFill/>
          </a:ln>
        </p:spPr>
        <p:txBody>
          <a:bodyPr anchor="b" anchorCtr="0"/>
          <a:lstStyle/>
          <a:p>
            <a:pPr lvl="0"/>
            <a:r>
              <a:rPr lang="zh-CN" altLang="en-US" dirty="0"/>
              <a:t>单击此处编辑母版标题样式</a:t>
            </a:r>
            <a:endParaRPr lang="en-US" altLang="zh-CN" dirty="0"/>
          </a:p>
        </p:txBody>
      </p:sp>
      <p:sp>
        <p:nvSpPr>
          <p:cNvPr id="1034" name="文本占位符 12"/>
          <p:cNvSpPr>
            <a:spLocks noGrp="1"/>
          </p:cNvSpPr>
          <p:nvPr>
            <p:ph type="body"/>
          </p:nvPr>
        </p:nvSpPr>
        <p:spPr>
          <a:xfrm>
            <a:off x="457200" y="1600200"/>
            <a:ext cx="7467600" cy="48736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24" name="日期占位符 20"/>
          <p:cNvSpPr>
            <a:spLocks noGrp="1"/>
          </p:cNvSpPr>
          <p:nvPr>
            <p:ph type="dt" sz="half" idx="2"/>
          </p:nvPr>
        </p:nvSpPr>
        <p:spPr>
          <a:xfrm rot="5400000">
            <a:off x="7589044" y="1081881"/>
            <a:ext cx="2011363" cy="384175"/>
          </a:xfrm>
          <a:prstGeom prst="rect">
            <a:avLst/>
          </a:prstGeom>
        </p:spPr>
        <p:txBody>
          <a:bodyPr vert="horz" rtlCol="0" anchor="ctr" anchorCtr="0"/>
          <a:lstStyle>
            <a:lvl1pPr algn="r" fontAlgn="auto">
              <a:spcBef>
                <a:spcPts val="0"/>
              </a:spcBef>
              <a:spcAft>
                <a:spcPts val="0"/>
              </a:spcAft>
              <a:defRPr sz="1200">
                <a:solidFill>
                  <a:schemeClr val="tx2"/>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84C5397-D81D-4335-92AB-A837DC12B2E5}"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25" name="灯片编号占位符 21"/>
          <p:cNvSpPr>
            <a:spLocks noGrp="1"/>
          </p:cNvSpPr>
          <p:nvPr>
            <p:ph type="sldNum" sz="quarter" idx="4"/>
          </p:nvPr>
        </p:nvSpPr>
        <p:spPr>
          <a:xfrm>
            <a:off x="8129588" y="5734050"/>
            <a:ext cx="609600" cy="520700"/>
          </a:xfrm>
          <a:prstGeom prst="rect">
            <a:avLst/>
          </a:prstGeom>
        </p:spPr>
        <p:txBody>
          <a:bodyPr vert="horz" rtlCol="0" anchor="ctr"/>
          <a:lstStyle>
            <a:lvl1pPr algn="ctr">
              <a:defRPr sz="1400" b="1">
                <a:solidFill>
                  <a:srgbClr val="FFFFFF"/>
                </a:solidFill>
                <a:latin typeface="Century Schoolbook" panose="02040604050505020304" pitchFamily="18" charset="0"/>
              </a:defRPr>
            </a:lvl1pPr>
          </a:lstStyle>
          <a:p>
            <a:pPr lvl="0" eaLnBrk="1" fontAlgn="base" hangingPunct="1"/>
            <a:fld id="{9A0DB2DC-4C9A-4742-B13C-FB6460FD3503}" type="slidenum">
              <a:rPr lang="zh-CN" altLang="en-US" strike="noStrike" noProof="1" dirty="0">
                <a:latin typeface="Century Schoolbook" panose="02040604050505020304" pitchFamily="18" charset="0"/>
                <a:ea typeface="宋体" panose="02010600030101010101" pitchFamily="2" charset="-122"/>
                <a:cs typeface="+mn-cs"/>
              </a:rPr>
              <a:t>‹#›</a:t>
            </a:fld>
            <a:endParaRPr lang="zh-CN" altLang="en-US" strike="noStrike" noProof="1">
              <a:latin typeface="Arial" panose="020B0604020202020204" pitchFamily="34" charset="0"/>
            </a:endParaRPr>
          </a:p>
        </p:txBody>
      </p:sp>
      <p:sp>
        <p:nvSpPr>
          <p:cNvPr id="26" name="页脚占位符 22"/>
          <p:cNvSpPr>
            <a:spLocks noGrp="1"/>
          </p:cNvSpPr>
          <p:nvPr>
            <p:ph type="ftr" sz="quarter" idx="3"/>
          </p:nvPr>
        </p:nvSpPr>
        <p:spPr>
          <a:xfrm rot="5400000">
            <a:off x="6989763" y="3736975"/>
            <a:ext cx="3200400" cy="365125"/>
          </a:xfrm>
          <a:prstGeom prst="rect">
            <a:avLst/>
          </a:prstGeom>
        </p:spPr>
        <p:txBody>
          <a:bodyPr vert="horz" rtlCol="0" anchor="ctr" anchorCtr="0"/>
          <a:lstStyle>
            <a:lvl1pPr fontAlgn="auto">
              <a:spcBef>
                <a:spcPts val="0"/>
              </a:spcBef>
              <a:spcAft>
                <a:spcPts val="0"/>
              </a:spcAft>
              <a:defRPr sz="1200">
                <a:solidFill>
                  <a:schemeClr val="tx2"/>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2pPr>
      <a:lvl3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3pPr>
      <a:lvl4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4pPr>
      <a:lvl5pPr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5pPr>
      <a:lvl6pPr marL="4572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6pPr>
      <a:lvl7pPr marL="9144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7pPr>
      <a:lvl8pPr marL="13716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8pPr>
      <a:lvl9pPr marL="1828800" algn="l" rtl="0" eaLnBrk="0" fontAlgn="base" hangingPunct="0">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a:solidFill>
            <a:schemeClr val="tx1"/>
          </a:solidFill>
          <a:latin typeface="+mn-lt"/>
          <a:ea typeface="+mn-ea"/>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a:solidFill>
            <a:schemeClr val="tx1"/>
          </a:solidFill>
          <a:latin typeface="+mn-lt"/>
          <a:ea typeface="+mn-ea"/>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a:solidFill>
            <a:schemeClr val="tx1"/>
          </a:solidFill>
          <a:latin typeface="+mn-lt"/>
          <a:ea typeface="+mn-ea"/>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5pPr>
      <a:lvl6pPr marL="19196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6pPr>
      <a:lvl7pPr marL="23768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7pPr>
      <a:lvl8pPr marL="28340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8pPr>
      <a:lvl9pPr marL="32912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3"/>
        </a:blipFill>
        <a:effectLst/>
      </p:bgPr>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274638"/>
            <a:ext cx="7467600" cy="1143000"/>
          </a:xfrm>
          <a:prstGeom prst="rect">
            <a:avLst/>
          </a:prstGeom>
        </p:spPr>
        <p:txBody>
          <a:bodyPr vert="horz" anchor="b"/>
          <a:lstStyle/>
          <a:p>
            <a:pPr lvl="0" fontAlgn="base"/>
            <a:r>
              <a:rPr lang="zh-CN" altLang="en-US" strike="noStrike" noProof="1"/>
              <a:t>单击此处编辑母版标题样式</a:t>
            </a:r>
            <a:endParaRPr lang="en-US" altLang="zh-CN" strike="noStrike" noProof="1"/>
          </a:p>
        </p:txBody>
      </p:sp>
      <p:sp>
        <p:nvSpPr>
          <p:cNvPr id="2051" name="文本占位符 12"/>
          <p:cNvSpPr>
            <a:spLocks noGrp="1"/>
          </p:cNvSpPr>
          <p:nvPr>
            <p:ph type="body"/>
          </p:nvPr>
        </p:nvSpPr>
        <p:spPr>
          <a:xfrm>
            <a:off x="457200" y="1600200"/>
            <a:ext cx="7467600" cy="48736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24" name="日期占位符 16"/>
          <p:cNvSpPr>
            <a:spLocks noGrp="1"/>
          </p:cNvSpPr>
          <p:nvPr>
            <p:ph type="dt" sz="half" idx="2"/>
          </p:nvPr>
        </p:nvSpPr>
        <p:spPr>
          <a:xfrm rot="5400000">
            <a:off x="7589044" y="1081881"/>
            <a:ext cx="2011363" cy="384175"/>
          </a:xfrm>
          <a:prstGeom prst="rect">
            <a:avLst/>
          </a:prstGeom>
        </p:spPr>
        <p:txBody>
          <a:bodyPr vert="horz" rtlCol="0" anchor="ctr" anchorCtr="0"/>
          <a:lstStyle>
            <a:lvl1pPr algn="r" fontAlgn="auto">
              <a:spcBef>
                <a:spcPts val="0"/>
              </a:spcBef>
              <a:spcAft>
                <a:spcPts val="0"/>
              </a:spcAft>
              <a:defRPr sz="1200">
                <a:solidFill>
                  <a:schemeClr val="tx2"/>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E9B76E7-A0A2-446A-AEB5-1A320522FE0E}" type="datetimeFigureOut">
              <a:rPr kumimoji="0" lang="zh-CN" altLang="en-US" sz="1200" b="0" i="0" u="none" strike="noStrike" kern="1200" cap="none" spc="0" normalizeH="0" baseline="0" noProof="0">
                <a:ln>
                  <a:noFill/>
                </a:ln>
                <a:solidFill>
                  <a:schemeClr val="tx2"/>
                </a:solidFill>
                <a:effectLst/>
                <a:uLnTx/>
                <a:uFillTx/>
                <a:latin typeface="+mn-lt"/>
                <a:ea typeface="+mn-ea"/>
                <a:cs typeface="+mn-cs"/>
              </a:rPr>
              <a:t>2024/5/15</a:t>
            </a:fld>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
        <p:nvSpPr>
          <p:cNvPr id="25" name="灯片编号占位符 17"/>
          <p:cNvSpPr>
            <a:spLocks noGrp="1"/>
          </p:cNvSpPr>
          <p:nvPr>
            <p:ph type="sldNum" sz="quarter" idx="4"/>
          </p:nvPr>
        </p:nvSpPr>
        <p:spPr>
          <a:xfrm>
            <a:off x="8129588" y="5734050"/>
            <a:ext cx="609600" cy="520700"/>
          </a:xfrm>
          <a:prstGeom prst="rect">
            <a:avLst/>
          </a:prstGeom>
        </p:spPr>
        <p:txBody>
          <a:bodyPr vert="horz" rtlCol="0" anchor="ctr"/>
          <a:lstStyle>
            <a:lvl1pPr algn="ctr">
              <a:defRPr sz="1400" b="1">
                <a:solidFill>
                  <a:srgbClr val="FFFFFF"/>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
        <p:nvSpPr>
          <p:cNvPr id="26" name="页脚占位符 20"/>
          <p:cNvSpPr>
            <a:spLocks noGrp="1"/>
          </p:cNvSpPr>
          <p:nvPr>
            <p:ph type="ftr" sz="quarter" idx="3"/>
          </p:nvPr>
        </p:nvSpPr>
        <p:spPr>
          <a:xfrm rot="5400000">
            <a:off x="6989763" y="3736975"/>
            <a:ext cx="3200400" cy="365125"/>
          </a:xfrm>
          <a:prstGeom prst="rect">
            <a:avLst/>
          </a:prstGeom>
        </p:spPr>
        <p:txBody>
          <a:bodyPr vert="horz" rtlCol="0" anchor="ctr" anchorCtr="0"/>
          <a:lstStyle>
            <a:lvl1pPr fontAlgn="auto">
              <a:spcBef>
                <a:spcPts val="0"/>
              </a:spcBef>
              <a:spcAft>
                <a:spcPts val="0"/>
              </a:spcAft>
              <a:defRPr sz="1200">
                <a:solidFill>
                  <a:schemeClr val="tx2"/>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2"/>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2" r:id="rId1"/>
  </p:sldLayoutIdLst>
  <p:hf sldNum="0" hdr="0" ftr="0" dt="0"/>
  <p:txStyles>
    <p:titleStyle>
      <a:lvl1pPr algn="l" rtl="0" eaLnBrk="0" fontAlgn="base" hangingPunct="0">
        <a:spcBef>
          <a:spcPct val="0"/>
        </a:spcBef>
        <a:spcAft>
          <a:spcPct val="0"/>
        </a:spcAft>
        <a:defRPr sz="3000" kern="1200" cap="small">
          <a:solidFill>
            <a:schemeClr val="tx2"/>
          </a:solidFill>
          <a:latin typeface="Arial" panose="020B0604020202020204" pitchFamily="34" charset="0"/>
          <a:ea typeface="+mj-ea"/>
          <a:cs typeface="+mj-cs"/>
        </a:defRPr>
      </a:lvl1pPr>
      <a:lvl2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2pPr>
      <a:lvl3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3pPr>
      <a:lvl4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4pPr>
      <a:lvl5pPr algn="l" rtl="0" eaLnBrk="0" fontAlgn="base" hangingPunct="0">
        <a:spcBef>
          <a:spcPct val="0"/>
        </a:spcBef>
        <a:spcAft>
          <a:spcPct val="0"/>
        </a:spcAft>
        <a:defRPr sz="3000">
          <a:solidFill>
            <a:schemeClr val="tx2"/>
          </a:solidFill>
          <a:latin typeface="Arial" panose="020B0604020202020204" pitchFamily="34" charset="0"/>
          <a:ea typeface="华文楷体" panose="02010600040101010101" pitchFamily="2" charset="-122"/>
        </a:defRPr>
      </a:lvl5pPr>
      <a:lvl6pPr marL="4572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6pPr>
      <a:lvl7pPr marL="9144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7pPr>
      <a:lvl8pPr marL="13716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8pPr>
      <a:lvl9pPr marL="1828800" algn="l" rtl="0" fontAlgn="base">
        <a:spcBef>
          <a:spcPct val="0"/>
        </a:spcBef>
        <a:spcAft>
          <a:spcPct val="0"/>
        </a:spcAft>
        <a:defRPr sz="3000">
          <a:solidFill>
            <a:schemeClr val="tx2"/>
          </a:solidFill>
          <a:latin typeface="Century Schoolbook" panose="02040604050505020304" pitchFamily="18" charset="0"/>
          <a:ea typeface="华文楷体" panose="02010600040101010101"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Arial" panose="020B0604020202020204" pitchFamily="34" charset="0"/>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Arial" panose="020B0604020202020204" pitchFamily="34" charset="0"/>
          <a:ea typeface="+mn-ea"/>
          <a:cs typeface="+mn-cs"/>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kern="1200">
          <a:solidFill>
            <a:schemeClr val="tx1"/>
          </a:solidFill>
          <a:latin typeface="Arial" panose="020B0604020202020204" pitchFamily="34" charset="0"/>
          <a:ea typeface="+mn-ea"/>
          <a:cs typeface="+mn-cs"/>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kern="1200">
          <a:solidFill>
            <a:schemeClr val="tx1"/>
          </a:solidFill>
          <a:latin typeface="Arial" panose="020B0604020202020204" pitchFamily="34" charset="0"/>
          <a:ea typeface="+mn-ea"/>
          <a:cs typeface="+mn-cs"/>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Arial" panose="020B0604020202020204" pitchFamily="34" charset="0"/>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Arial" panose="020B0604020202020204" pitchFamily="34" charset="0"/>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Arial" panose="020B0604020202020204" pitchFamily="34" charset="0"/>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Arial" panose="020B0604020202020204" pitchFamily="34" charset="0"/>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Arial" panose="020B0604020202020204" pitchFamily="34" charset="0"/>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2.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4.wmf"/><Relationship Id="rId5" Type="http://schemas.openxmlformats.org/officeDocument/2006/relationships/oleObject" Target="../embeddings/oleObject3.bin"/><Relationship Id="rId4" Type="http://schemas.openxmlformats.org/officeDocument/2006/relationships/image" Target="../media/image6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6.wmf"/><Relationship Id="rId5" Type="http://schemas.openxmlformats.org/officeDocument/2006/relationships/oleObject" Target="../embeddings/oleObject5.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7.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69.wmf"/></Relationships>
</file>

<file path=ppt/slides/_rels/slide11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12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7.wmf"/></Relationships>
</file>

<file path=ppt/slides/_rels/slide135.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1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13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3.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246785"/>
          <p:cNvSpPr>
            <a:spLocks noGrp="1"/>
          </p:cNvSpPr>
          <p:nvPr>
            <p:ph type="title" idx="4294967295"/>
          </p:nvPr>
        </p:nvSpPr>
        <p:spPr>
          <a:xfrm>
            <a:off x="971233" y="980123"/>
            <a:ext cx="7467600" cy="5354637"/>
          </a:xfrm>
        </p:spPr>
        <p:txBody>
          <a:bodyPr anchor="b" anchorCtr="0"/>
          <a:lstStyle/>
          <a:p>
            <a:pPr algn="ctr" latinLnBrk="0">
              <a:lnSpc>
                <a:spcPct val="150000"/>
              </a:lnSpc>
            </a:pPr>
            <a:r>
              <a:rPr lang="zh-CN" altLang="en-US" sz="4600" dirty="0">
                <a:ea typeface="黑体" panose="02010609060101010101" pitchFamily="49" charset="-122"/>
              </a:rPr>
              <a:t>第二讲：</a:t>
            </a:r>
            <a:br>
              <a:rPr lang="zh-CN" altLang="en-US" sz="4600" dirty="0">
                <a:ea typeface="黑体" panose="02010609060101010101" pitchFamily="49" charset="-122"/>
              </a:rPr>
            </a:br>
            <a:r>
              <a:rPr lang="zh-CN" altLang="en-US" sz="4600" b="1" dirty="0">
                <a:solidFill>
                  <a:srgbClr val="FF0000"/>
                </a:solidFill>
                <a:ea typeface="黑体" panose="02010609060101010101" pitchFamily="49" charset="-122"/>
              </a:rPr>
              <a:t>定量研究基础</a:t>
            </a:r>
            <a:br>
              <a:rPr lang="zh-CN" altLang="en-US" sz="4600" b="1" dirty="0">
                <a:solidFill>
                  <a:srgbClr val="FF0000"/>
                </a:solidFill>
                <a:ea typeface="黑体" panose="02010609060101010101" pitchFamily="49" charset="-122"/>
              </a:rPr>
            </a:br>
            <a:r>
              <a:rPr lang="zh-CN" altLang="en-US" sz="4600" dirty="0">
                <a:ea typeface="黑体" panose="02010609060101010101" pitchFamily="49" charset="-122"/>
              </a:rPr>
              <a:t/>
            </a:r>
            <a:br>
              <a:rPr lang="zh-CN" altLang="en-US" sz="4600" dirty="0">
                <a:ea typeface="黑体" panose="02010609060101010101" pitchFamily="49" charset="-122"/>
              </a:rPr>
            </a:br>
            <a:r>
              <a:rPr lang="zh-CN" altLang="en-US" sz="3200" dirty="0">
                <a:ea typeface="黑体" panose="02010609060101010101" pitchFamily="49" charset="-122"/>
              </a:rPr>
              <a:t>李</a:t>
            </a:r>
            <a:r>
              <a:rPr lang="en-US" altLang="zh-CN" sz="3200" dirty="0">
                <a:ea typeface="黑体" panose="02010609060101010101" pitchFamily="49" charset="-122"/>
              </a:rPr>
              <a:t> </a:t>
            </a:r>
            <a:r>
              <a:rPr lang="zh-CN" altLang="en-US" sz="3200" dirty="0">
                <a:ea typeface="黑体" panose="02010609060101010101" pitchFamily="49" charset="-122"/>
              </a:rPr>
              <a:t>威</a:t>
            </a:r>
            <a:r>
              <a:rPr lang="en-US" altLang="zh-CN" sz="3200" dirty="0">
                <a:ea typeface="黑体" panose="02010609060101010101" pitchFamily="49" charset="-122"/>
              </a:rPr>
              <a:t> </a:t>
            </a:r>
            <a:br>
              <a:rPr lang="en-US" altLang="zh-CN" sz="3200" dirty="0">
                <a:ea typeface="黑体" panose="02010609060101010101" pitchFamily="49" charset="-122"/>
              </a:rPr>
            </a:br>
            <a:r>
              <a:rPr lang="zh-CN" altLang="en-US" sz="2800" dirty="0">
                <a:latin typeface="华文楷体" panose="02010600040101010101" pitchFamily="2" charset="-122"/>
              </a:rPr>
              <a:t>黄冈师范学院教育学院</a:t>
            </a:r>
            <a:br>
              <a:rPr lang="zh-CN" altLang="en-US" sz="2800" dirty="0">
                <a:latin typeface="华文楷体" panose="02010600040101010101" pitchFamily="2" charset="-122"/>
              </a:rPr>
            </a:br>
            <a:r>
              <a:rPr lang="zh-CN" altLang="en-US" sz="2800" dirty="0">
                <a:latin typeface="华文楷体" panose="02010600040101010101" pitchFamily="2" charset="-122"/>
              </a:rPr>
              <a:t>邮箱：</a:t>
            </a:r>
            <a:r>
              <a:rPr lang="en-US" altLang="zh-CN" sz="2800" dirty="0">
                <a:latin typeface="仿宋" panose="02010609060101010101" charset="-122"/>
                <a:ea typeface="仿宋" panose="02010609060101010101" charset="-122"/>
                <a:sym typeface="+mn-ea"/>
              </a:rPr>
              <a:t>542790659@qq.com</a:t>
            </a:r>
            <a:br>
              <a:rPr lang="en-US" altLang="zh-CN" sz="2800" dirty="0">
                <a:latin typeface="仿宋" panose="02010609060101010101" charset="-122"/>
                <a:ea typeface="仿宋" panose="02010609060101010101" charset="-122"/>
                <a:sym typeface="+mn-ea"/>
              </a:rPr>
            </a:br>
            <a:r>
              <a:rPr lang="zh-CN" altLang="en-US" sz="2800" dirty="0">
                <a:ea typeface="黑体" panose="02010609060101010101" pitchFamily="49" charset="-122"/>
                <a:sym typeface="+mn-ea"/>
              </a:rPr>
              <a:t/>
            </a:r>
            <a:br>
              <a:rPr lang="zh-CN" altLang="en-US" sz="2800" dirty="0">
                <a:ea typeface="黑体" panose="02010609060101010101" pitchFamily="49" charset="-122"/>
                <a:sym typeface="+mn-ea"/>
              </a:rPr>
            </a:br>
            <a:endParaRPr lang="zh-CN" altLang="en-US" sz="2800" dirty="0">
              <a:latin typeface="华文楷体" panose="020106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24585"/>
            <a:ext cx="7894320" cy="5349240"/>
          </a:xfrm>
        </p:spPr>
        <p:txBody>
          <a:bodyPr>
            <a:normAutofit/>
          </a:bodyPr>
          <a:lstStyle/>
          <a:p>
            <a:pPr marL="0" indent="0">
              <a:buNone/>
            </a:pPr>
            <a:r>
              <a:rPr lang="zh-CN" altLang="en-US" sz="3200" dirty="0" smtClean="0"/>
              <a:t>在录入的时候有两种途径：</a:t>
            </a:r>
            <a:endParaRPr lang="en-US" altLang="zh-CN" sz="3200" dirty="0" smtClean="0"/>
          </a:p>
          <a:p>
            <a:pPr marL="0" indent="0">
              <a:buNone/>
            </a:pPr>
            <a:r>
              <a:rPr lang="en-US" altLang="zh-CN" sz="3200" dirty="0" smtClean="0"/>
              <a:t>1</a:t>
            </a:r>
            <a:r>
              <a:rPr lang="zh-CN" altLang="en-US" sz="3200" dirty="0" smtClean="0"/>
              <a:t>、直接在</a:t>
            </a:r>
            <a:r>
              <a:rPr lang="en-US" altLang="zh-CN" sz="3200" dirty="0" smtClean="0"/>
              <a:t>SPSS</a:t>
            </a:r>
            <a:r>
              <a:rPr lang="zh-CN" altLang="en-US" sz="3200" dirty="0" smtClean="0"/>
              <a:t>软件中录入</a:t>
            </a:r>
            <a:endParaRPr lang="en-US" altLang="zh-CN" sz="3200" dirty="0" smtClean="0"/>
          </a:p>
          <a:p>
            <a:pPr marL="0" indent="0">
              <a:buNone/>
            </a:pPr>
            <a:r>
              <a:rPr lang="en-US" altLang="zh-CN" sz="3200" dirty="0" smtClean="0"/>
              <a:t>2</a:t>
            </a:r>
            <a:r>
              <a:rPr lang="zh-CN" altLang="en-US" sz="3200" dirty="0" smtClean="0"/>
              <a:t>、采用专门的数据库软件，如</a:t>
            </a:r>
            <a:r>
              <a:rPr lang="en-US" altLang="zh-CN" sz="3200" dirty="0" smtClean="0"/>
              <a:t>Excel</a:t>
            </a:r>
            <a:r>
              <a:rPr lang="zh-CN" altLang="en-US" sz="3200" dirty="0" smtClean="0"/>
              <a:t>，</a:t>
            </a:r>
            <a:r>
              <a:rPr lang="en-US" altLang="zh-CN" sz="3200" dirty="0" smtClean="0"/>
              <a:t>dBase</a:t>
            </a:r>
            <a:r>
              <a:rPr lang="zh-CN" altLang="en-US" sz="3200" dirty="0" smtClean="0"/>
              <a:t>、等录入。</a:t>
            </a:r>
            <a:endParaRPr lang="en-US" altLang="zh-CN" sz="3200" dirty="0" smtClean="0"/>
          </a:p>
          <a:p>
            <a:pPr marL="0" indent="0">
              <a:buNone/>
            </a:pPr>
            <a:r>
              <a:rPr lang="zh-CN" altLang="en-US" sz="3200" dirty="0" smtClean="0"/>
              <a:t>其中，专门性的数据库软件能较好的保证正确性，相对来说能减少数据录入时产生的误差。</a:t>
            </a:r>
            <a:endParaRPr lang="zh-CN" altLang="en-US" sz="32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3" name="内容占位符 2312"/>
          <p:cNvPicPr>
            <a:picLocks noGrp="1" noChangeAspect="1"/>
          </p:cNvPicPr>
          <p:nvPr>
            <p:ph idx="1"/>
          </p:nvPr>
        </p:nvPicPr>
        <p:blipFill>
          <a:blip r:embed="rId2"/>
          <a:stretch>
            <a:fillRect/>
          </a:stretch>
        </p:blipFill>
        <p:spPr>
          <a:xfrm>
            <a:off x="1476375" y="1700213"/>
            <a:ext cx="6048375" cy="4933950"/>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6" name="内容占位符 2315"/>
          <p:cNvPicPr>
            <a:picLocks noGrp="1" noChangeAspect="1"/>
          </p:cNvPicPr>
          <p:nvPr>
            <p:ph idx="1"/>
          </p:nvPr>
        </p:nvPicPr>
        <p:blipFill>
          <a:blip r:embed="rId2"/>
          <a:stretch>
            <a:fillRect/>
          </a:stretch>
        </p:blipFill>
        <p:spPr>
          <a:xfrm>
            <a:off x="1835150" y="1385888"/>
            <a:ext cx="5832475" cy="4721225"/>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 name="矩形 2318"/>
          <p:cNvSpPr/>
          <p:nvPr/>
        </p:nvSpPr>
        <p:spPr>
          <a:xfrm>
            <a:off x="107950" y="260350"/>
            <a:ext cx="3384550" cy="519113"/>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lstStyle/>
          <a:p>
            <a:pPr fontAlgn="base">
              <a:lnSpc>
                <a:spcPct val="100000"/>
              </a:lnSpc>
              <a:spcBef>
                <a:spcPct val="20000"/>
              </a:spcBef>
              <a:spcAft>
                <a:spcPct val="0"/>
              </a:spcAft>
              <a:buClr>
                <a:schemeClr val="folHlink"/>
              </a:buClr>
              <a:buSzPct val="60000"/>
              <a:buFont typeface="Wingdings" panose="05000000000000000000" pitchFamily="2" charset="2"/>
            </a:pPr>
            <a:r>
              <a:rPr lang="zh-CN" altLang="en-US" sz="2800" b="1" baseline="0">
                <a:latin typeface="宋体" panose="02010600030101010101" pitchFamily="2" charset="-122"/>
                <a:ea typeface="宋体" panose="02010600030101010101" pitchFamily="2" charset="-122"/>
              </a:rPr>
              <a:t>（2）</a:t>
            </a:r>
            <a:r>
              <a:rPr lang="en-US" altLang="en-US" sz="2800" b="1" baseline="0">
                <a:latin typeface="宋体" panose="02010600030101010101" pitchFamily="2" charset="-122"/>
                <a:ea typeface="宋体" panose="02010600030101010101" pitchFamily="2" charset="-122"/>
              </a:rPr>
              <a:t>描述</a:t>
            </a:r>
            <a:r>
              <a:rPr lang="zh-CN" altLang="en-US" sz="2800" b="1" baseline="0">
                <a:latin typeface="宋体" panose="02010600030101010101" pitchFamily="2" charset="-122"/>
                <a:ea typeface="宋体" panose="02010600030101010101" pitchFamily="2" charset="-122"/>
              </a:rPr>
              <a:t>性</a:t>
            </a:r>
            <a:r>
              <a:rPr lang="en-US" altLang="en-US" sz="2800" b="1" baseline="0">
                <a:latin typeface="宋体" panose="02010600030101010101" pitchFamily="2" charset="-122"/>
                <a:ea typeface="宋体" panose="02010600030101010101" pitchFamily="2" charset="-122"/>
              </a:rPr>
              <a:t>分析</a:t>
            </a:r>
          </a:p>
        </p:txBody>
      </p:sp>
      <p:pic>
        <p:nvPicPr>
          <p:cNvPr id="2320" name="内容占位符 2319"/>
          <p:cNvPicPr>
            <a:picLocks noGrp="1" noChangeAspect="1"/>
          </p:cNvPicPr>
          <p:nvPr>
            <p:ph idx="1"/>
          </p:nvPr>
        </p:nvPicPr>
        <p:blipFill>
          <a:blip r:embed="rId2"/>
          <a:stretch>
            <a:fillRect/>
          </a:stretch>
        </p:blipFill>
        <p:spPr>
          <a:xfrm>
            <a:off x="611188" y="1628775"/>
            <a:ext cx="7921625" cy="4919663"/>
          </a:xfrm>
          <a:prstGeom prst="rect">
            <a:avLst/>
          </a:prstGeom>
        </p:spPr>
      </p:pic>
      <p:sp>
        <p:nvSpPr>
          <p:cNvPr id="2321" name="矩形 2320"/>
          <p:cNvSpPr/>
          <p:nvPr/>
        </p:nvSpPr>
        <p:spPr>
          <a:xfrm>
            <a:off x="1619250" y="5300663"/>
            <a:ext cx="6551613" cy="727075"/>
          </a:xfrm>
          <a:prstGeom prst="rect">
            <a:avLst/>
          </a:prstGeom>
          <a:solidFill>
            <a:srgbClr val="FFFFFF"/>
          </a:solidFill>
          <a:ln w="25400" cap="flat" cmpd="sng">
            <a:solidFill>
              <a:srgbClr val="FF0000"/>
            </a:solidFill>
            <a:prstDash val="solid"/>
            <a:miter/>
            <a:headEnd type="none" w="med" len="med"/>
            <a:tailEnd type="none" w="med" len="med"/>
          </a:ln>
        </p:spPr>
        <p:txBody>
          <a:bodyPr/>
          <a:lstStyle/>
          <a:p>
            <a:pPr fontAlgn="base">
              <a:lnSpc>
                <a:spcPct val="100000"/>
              </a:lnSpc>
              <a:spcBef>
                <a:spcPct val="50000"/>
              </a:spcBef>
              <a:spcAft>
                <a:spcPct val="0"/>
              </a:spcAft>
              <a:buClr>
                <a:srgbClr val="FF3300"/>
              </a:buClr>
              <a:buSzPct val="100000"/>
              <a:buFont typeface="Wingdings" panose="05000000000000000000" pitchFamily="2" charset="2"/>
            </a:pPr>
            <a:r>
              <a:rPr lang="zh-CN" altLang="en-US" sz="2000" b="1" baseline="0">
                <a:solidFill>
                  <a:srgbClr val="0000FF"/>
                </a:solidFill>
                <a:latin typeface="宋体" panose="02010600030101010101" pitchFamily="2" charset="-122"/>
                <a:ea typeface="宋体" panose="02010600030101010101" pitchFamily="2" charset="-122"/>
              </a:rPr>
              <a:t>选择分析菜单下的统计描述命令，如图所示，系统将弹出下面的对话框，如下页所示。</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 name="内容占位符 2323"/>
          <p:cNvPicPr>
            <a:picLocks noGrp="1" noChangeAspect="1"/>
          </p:cNvPicPr>
          <p:nvPr>
            <p:ph idx="1"/>
          </p:nvPr>
        </p:nvPicPr>
        <p:blipFill>
          <a:blip r:embed="rId2"/>
          <a:stretch>
            <a:fillRect/>
          </a:stretch>
        </p:blipFill>
        <p:spPr>
          <a:xfrm>
            <a:off x="422275" y="903288"/>
            <a:ext cx="8040688" cy="5053012"/>
          </a:xfrm>
          <a:prstGeom prst="rect">
            <a:avLst/>
          </a:prstGeom>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7" name="内容占位符 2326"/>
          <p:cNvPicPr>
            <a:picLocks noGrp="1" noChangeAspect="1"/>
          </p:cNvPicPr>
          <p:nvPr>
            <p:ph idx="1"/>
          </p:nvPr>
        </p:nvPicPr>
        <p:blipFill>
          <a:blip r:embed="rId2"/>
          <a:stretch>
            <a:fillRect/>
          </a:stretch>
        </p:blipFill>
        <p:spPr>
          <a:xfrm>
            <a:off x="468313" y="1628775"/>
            <a:ext cx="8281987" cy="4816475"/>
          </a:xfrm>
          <a:prstGeom prst="rect">
            <a:avLst/>
          </a:prstGeom>
        </p:spPr>
      </p:pic>
      <p:sp>
        <p:nvSpPr>
          <p:cNvPr id="2328" name="矩形 2327"/>
          <p:cNvSpPr/>
          <p:nvPr/>
        </p:nvSpPr>
        <p:spPr>
          <a:xfrm>
            <a:off x="7740650" y="5243513"/>
            <a:ext cx="935038" cy="287337"/>
          </a:xfrm>
          <a:prstGeom prst="rect">
            <a:avLst/>
          </a:prstGeom>
          <a:noFill/>
          <a:ln w="38100" cap="flat" cmpd="sng">
            <a:solidFill>
              <a:srgbClr val="FF0000"/>
            </a:solidFill>
            <a:prstDash val="solid"/>
            <a:miter/>
            <a:headEnd type="none" w="med" len="med"/>
            <a:tailEnd type="none" w="med" len="med"/>
          </a:ln>
        </p:spPr>
        <p:txBody>
          <a:bodyPr/>
          <a:lstStyle/>
          <a:p>
            <a:endParaRPr/>
          </a:p>
        </p:txBody>
      </p:sp>
      <p:sp>
        <p:nvSpPr>
          <p:cNvPr id="2329" name="矩形 2328"/>
          <p:cNvSpPr/>
          <p:nvPr/>
        </p:nvSpPr>
        <p:spPr>
          <a:xfrm>
            <a:off x="395288" y="5661025"/>
            <a:ext cx="7559675" cy="422275"/>
          </a:xfrm>
          <a:prstGeom prst="rect">
            <a:avLst/>
          </a:prstGeom>
          <a:solidFill>
            <a:srgbClr val="FFFFFF"/>
          </a:solidFill>
          <a:ln w="25400" cap="flat" cmpd="sng">
            <a:solidFill>
              <a:srgbClr val="FF0000"/>
            </a:solidFill>
            <a:prstDash val="solid"/>
            <a:miter/>
            <a:headEnd type="none" w="med" len="med"/>
            <a:tailEnd type="none" w="med" len="med"/>
          </a:ln>
        </p:spPr>
        <p:txBody>
          <a:bodyPr/>
          <a:lstStyle/>
          <a:p>
            <a:pPr fontAlgn="base">
              <a:lnSpc>
                <a:spcPct val="100000"/>
              </a:lnSpc>
              <a:spcBef>
                <a:spcPct val="50000"/>
              </a:spcBef>
              <a:spcAft>
                <a:spcPct val="0"/>
              </a:spcAft>
              <a:buClr>
                <a:srgbClr val="FF3300"/>
              </a:buClr>
              <a:buSzPct val="100000"/>
              <a:buFont typeface="Wingdings" panose="05000000000000000000" pitchFamily="2" charset="2"/>
            </a:pPr>
            <a:r>
              <a:rPr lang="zh-CN" altLang="en-US" sz="2000" b="1" baseline="0">
                <a:solidFill>
                  <a:srgbClr val="0000FF"/>
                </a:solidFill>
                <a:latin typeface="宋体" panose="02010600030101010101" pitchFamily="2" charset="-122"/>
                <a:ea typeface="宋体" panose="02010600030101010101" pitchFamily="2" charset="-122"/>
              </a:rPr>
              <a:t>在描述对话框中选择要分析项目，然后导入变量栏，如图所示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base">
                                        <p:cTn id="6" dur="1" fill="hold">
                                          <p:stCondLst>
                                            <p:cond delay="0"/>
                                          </p:stCondLst>
                                        </p:cTn>
                                        <p:tgtEl>
                                          <p:spTgt spid="2328"/>
                                        </p:tgtEl>
                                        <p:attrNameLst>
                                          <p:attrName>style.visibility</p:attrName>
                                        </p:attrNameLst>
                                      </p:cBhvr>
                                      <p:to>
                                        <p:strVal val="visible"/>
                                      </p:to>
                                    </p:set>
                                    <p:anim calcmode="lin" valueType="num">
                                      <p:cBhvr additive="base">
                                        <p:cTn id="7" dur="500" fill="hold"/>
                                        <p:tgtEl>
                                          <p:spTgt spid="2328"/>
                                        </p:tgtEl>
                                        <p:attrNameLst>
                                          <p:attrName>ppt_x</p:attrName>
                                        </p:attrNameLst>
                                      </p:cBhvr>
                                      <p:tavLst>
                                        <p:tav tm="0">
                                          <p:val>
                                            <p:strVal val="#ppt_x"/>
                                          </p:val>
                                        </p:tav>
                                        <p:tav tm="100000">
                                          <p:val>
                                            <p:strVal val="#ppt_x"/>
                                          </p:val>
                                        </p:tav>
                                      </p:tavLst>
                                    </p:anim>
                                    <p:anim calcmode="lin" valueType="num">
                                      <p:cBhvr additive="base">
                                        <p:cTn id="8" dur="500" fill="hold"/>
                                        <p:tgtEl>
                                          <p:spTgt spid="2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2" name="内容占位符 2331"/>
          <p:cNvPicPr>
            <a:picLocks noGrp="1" noChangeAspect="1"/>
          </p:cNvPicPr>
          <p:nvPr>
            <p:ph idx="1"/>
          </p:nvPr>
        </p:nvPicPr>
        <p:blipFill>
          <a:blip r:embed="rId2"/>
          <a:stretch>
            <a:fillRect/>
          </a:stretch>
        </p:blipFill>
        <p:spPr>
          <a:xfrm>
            <a:off x="684213" y="742950"/>
            <a:ext cx="7415212" cy="5092700"/>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矩形 2334"/>
          <p:cNvSpPr/>
          <p:nvPr/>
        </p:nvSpPr>
        <p:spPr>
          <a:xfrm>
            <a:off x="468313" y="549275"/>
            <a:ext cx="2879725" cy="517525"/>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2800" b="1" baseline="0">
                <a:latin typeface="宋体" panose="02010600030101010101" pitchFamily="2" charset="-122"/>
                <a:ea typeface="宋体" panose="02010600030101010101" pitchFamily="2" charset="-122"/>
              </a:rPr>
              <a:t>结果输出</a:t>
            </a:r>
          </a:p>
        </p:txBody>
      </p:sp>
      <p:pic>
        <p:nvPicPr>
          <p:cNvPr id="2336" name="内容占位符 2335"/>
          <p:cNvPicPr>
            <a:picLocks noGrp="1" noChangeAspect="1"/>
          </p:cNvPicPr>
          <p:nvPr>
            <p:ph idx="1"/>
          </p:nvPr>
        </p:nvPicPr>
        <p:blipFill>
          <a:blip r:embed="rId2"/>
          <a:stretch>
            <a:fillRect/>
          </a:stretch>
        </p:blipFill>
        <p:spPr>
          <a:xfrm>
            <a:off x="71438" y="1844675"/>
            <a:ext cx="8964612" cy="2736850"/>
          </a:xfrm>
          <a:prstGeom prst="rect">
            <a:avLst/>
          </a:prstGeom>
          <a:ln w="25400">
            <a:solidFill>
              <a:srgbClr val="FF0000"/>
            </a:solidFill>
            <a:miter/>
          </a:ln>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9" name="文本占位符 2338"/>
          <p:cNvSpPr>
            <a:spLocks noGrp="1"/>
          </p:cNvSpPr>
          <p:nvPr>
            <p:ph type="body" idx="4294967295"/>
          </p:nvPr>
        </p:nvSpPr>
        <p:spPr>
          <a:xfrm>
            <a:off x="468313" y="836613"/>
            <a:ext cx="8229600" cy="5410200"/>
          </a:xfrm>
        </p:spPr>
        <p:txBody>
          <a:bodyPr/>
          <a:lstStyle/>
          <a:p>
            <a:pPr marL="609600" indent="-609600">
              <a:lnSpc>
                <a:spcPct val="90000"/>
              </a:lnSpc>
              <a:buClr>
                <a:schemeClr val="hlink"/>
              </a:buClr>
            </a:pPr>
            <a:endParaRPr lang="en-US" altLang="en-US" sz="2200" b="1" u="sng">
              <a:solidFill>
                <a:schemeClr val="hlink"/>
              </a:solidFill>
              <a:ea typeface="隶书" panose="02010509060101010101" pitchFamily="49" charset="-122"/>
            </a:endParaRPr>
          </a:p>
          <a:p>
            <a:pPr marL="609600" indent="-609600">
              <a:lnSpc>
                <a:spcPct val="90000"/>
              </a:lnSpc>
              <a:buClr>
                <a:schemeClr val="hlink"/>
              </a:buClr>
            </a:pPr>
            <a:r>
              <a:rPr lang="en-US" altLang="en-US" sz="2200" b="1" u="sng">
                <a:solidFill>
                  <a:schemeClr val="hlink"/>
                </a:solidFill>
                <a:ea typeface="隶书" panose="02010509060101010101" pitchFamily="49" charset="-122"/>
              </a:rPr>
              <a:t>参数假设检验</a:t>
            </a:r>
            <a:r>
              <a:rPr lang="en-US" altLang="en-US" sz="2200" b="1">
                <a:ea typeface="隶书" panose="02010509060101010101" pitchFamily="49" charset="-122"/>
              </a:rPr>
              <a:t>的基本问题</a:t>
            </a:r>
          </a:p>
          <a:p>
            <a:pPr marL="609600" indent="-609600">
              <a:lnSpc>
                <a:spcPct val="90000"/>
              </a:lnSpc>
              <a:buClr>
                <a:schemeClr val="hlink"/>
              </a:buClr>
              <a:buNone/>
            </a:pPr>
            <a:r>
              <a:rPr lang="en-US" altLang="en-US" sz="2200" b="1">
                <a:latin typeface="宋体" panose="02010600030101010101" pitchFamily="2" charset="-122"/>
              </a:rPr>
              <a:t>    </a:t>
            </a:r>
            <a:r>
              <a:rPr lang="zh-CN" altLang="en-US" sz="2200" b="1">
                <a:latin typeface="宋体" panose="02010600030101010101" pitchFamily="2" charset="-122"/>
              </a:rPr>
              <a:t> </a:t>
            </a:r>
            <a:r>
              <a:rPr lang="en-US" altLang="en-US" sz="2400">
                <a:solidFill>
                  <a:schemeClr val="tx2"/>
                </a:solidFill>
                <a:latin typeface="宋体" panose="02010600030101010101" pitchFamily="2" charset="-122"/>
              </a:rPr>
              <a:t>参数假设检验的方法</a:t>
            </a:r>
          </a:p>
          <a:p>
            <a:pPr marL="609600" indent="-609600">
              <a:lnSpc>
                <a:spcPct val="90000"/>
              </a:lnSpc>
              <a:buClr>
                <a:schemeClr val="hlink"/>
              </a:buClr>
              <a:buNone/>
            </a:pPr>
            <a:r>
              <a:rPr lang="en-US" altLang="en-US" sz="2400">
                <a:solidFill>
                  <a:schemeClr val="tx2"/>
                </a:solidFill>
                <a:latin typeface="宋体" panose="02010600030101010101" pitchFamily="2" charset="-122"/>
              </a:rPr>
              <a:t>     </a:t>
            </a:r>
            <a:r>
              <a:rPr lang="zh-CN" altLang="en-US" sz="2400">
                <a:solidFill>
                  <a:schemeClr val="tx2"/>
                </a:solidFill>
                <a:latin typeface="宋体" panose="02010600030101010101" pitchFamily="2" charset="-122"/>
              </a:rPr>
              <a:t> </a:t>
            </a:r>
            <a:r>
              <a:rPr lang="en-US" altLang="en-US" sz="2400">
                <a:solidFill>
                  <a:schemeClr val="tx2"/>
                </a:solidFill>
                <a:latin typeface="宋体" panose="02010600030101010101" pitchFamily="2" charset="-122"/>
              </a:rPr>
              <a:t>零假设与备择假设</a:t>
            </a:r>
          </a:p>
          <a:p>
            <a:pPr marL="609600" indent="-609600">
              <a:lnSpc>
                <a:spcPct val="90000"/>
              </a:lnSpc>
              <a:buClr>
                <a:schemeClr val="hlink"/>
              </a:buClr>
              <a:buNone/>
            </a:pPr>
            <a:r>
              <a:rPr lang="en-US" altLang="en-US" sz="2400">
                <a:solidFill>
                  <a:schemeClr val="tx2"/>
                </a:solidFill>
                <a:latin typeface="宋体" panose="02010600030101010101" pitchFamily="2" charset="-122"/>
              </a:rPr>
              <a:t>     </a:t>
            </a:r>
            <a:r>
              <a:rPr lang="zh-CN" altLang="en-US" sz="2400">
                <a:solidFill>
                  <a:schemeClr val="tx2"/>
                </a:solidFill>
                <a:latin typeface="宋体" panose="02010600030101010101" pitchFamily="2" charset="-122"/>
              </a:rPr>
              <a:t> </a:t>
            </a:r>
            <a:r>
              <a:rPr lang="en-US" altLang="en-US" sz="2400">
                <a:solidFill>
                  <a:schemeClr val="tx2"/>
                </a:solidFill>
                <a:latin typeface="宋体" panose="02010600030101010101" pitchFamily="2" charset="-122"/>
              </a:rPr>
              <a:t>显著性与显著性水平</a:t>
            </a:r>
          </a:p>
          <a:p>
            <a:pPr marL="609600" indent="-609600">
              <a:lnSpc>
                <a:spcPct val="90000"/>
              </a:lnSpc>
              <a:buClr>
                <a:schemeClr val="hlink"/>
              </a:buClr>
              <a:buNone/>
            </a:pPr>
            <a:r>
              <a:rPr lang="en-US" altLang="en-US" sz="2400">
                <a:solidFill>
                  <a:schemeClr val="tx2"/>
                </a:solidFill>
                <a:latin typeface="宋体" panose="02010600030101010101" pitchFamily="2" charset="-122"/>
              </a:rPr>
              <a:t>     </a:t>
            </a:r>
            <a:r>
              <a:rPr lang="zh-CN" altLang="en-US" sz="2400">
                <a:solidFill>
                  <a:schemeClr val="tx2"/>
                </a:solidFill>
                <a:latin typeface="宋体" panose="02010600030101010101" pitchFamily="2" charset="-122"/>
              </a:rPr>
              <a:t> </a:t>
            </a:r>
            <a:r>
              <a:rPr lang="en-US" altLang="en-US" sz="2400">
                <a:solidFill>
                  <a:schemeClr val="tx2"/>
                </a:solidFill>
                <a:latin typeface="宋体" panose="02010600030101010101" pitchFamily="2" charset="-122"/>
              </a:rPr>
              <a:t>参数假设检验的两类错误</a:t>
            </a:r>
          </a:p>
          <a:p>
            <a:pPr marL="609600" indent="-609600">
              <a:lnSpc>
                <a:spcPct val="90000"/>
              </a:lnSpc>
              <a:buClr>
                <a:schemeClr val="hlink"/>
              </a:buClr>
            </a:pPr>
            <a:r>
              <a:rPr lang="en-US" altLang="en-US" sz="2200" b="1">
                <a:solidFill>
                  <a:srgbClr val="CC00CC"/>
                </a:solidFill>
                <a:ea typeface="隶书" panose="02010509060101010101" pitchFamily="49" charset="-122"/>
              </a:rPr>
              <a:t>总体均值的假设检验</a:t>
            </a:r>
          </a:p>
          <a:p>
            <a:pPr marL="990600" lvl="1" indent="-533400">
              <a:lnSpc>
                <a:spcPct val="90000"/>
              </a:lnSpc>
              <a:buClr>
                <a:schemeClr val="accent1"/>
              </a:buClr>
              <a:buNone/>
            </a:pPr>
            <a:r>
              <a:rPr lang="en-US" altLang="en-US" sz="2000" b="1">
                <a:latin typeface="宋体" panose="02010600030101010101" pitchFamily="2" charset="-122"/>
              </a:rPr>
              <a:t>  </a:t>
            </a:r>
            <a:r>
              <a:rPr lang="zh-CN" altLang="en-US" sz="2000" b="1">
                <a:latin typeface="宋体" panose="02010600030101010101" pitchFamily="2" charset="-122"/>
              </a:rPr>
              <a:t> </a:t>
            </a:r>
            <a:r>
              <a:rPr lang="en-US" altLang="en-US" sz="2000">
                <a:solidFill>
                  <a:schemeClr val="tx2"/>
                </a:solidFill>
              </a:rPr>
              <a:t>单个样本的T检验</a:t>
            </a:r>
          </a:p>
          <a:p>
            <a:pPr marL="990600" lvl="1" indent="-533400">
              <a:lnSpc>
                <a:spcPct val="90000"/>
              </a:lnSpc>
              <a:buClr>
                <a:schemeClr val="accent1"/>
              </a:buClr>
              <a:buNone/>
            </a:pPr>
            <a:r>
              <a:rPr lang="en-US" altLang="en-US" sz="2000">
                <a:solidFill>
                  <a:schemeClr val="tx2"/>
                </a:solidFill>
                <a:latin typeface="宋体" panose="02010600030101010101" pitchFamily="2" charset="-122"/>
              </a:rPr>
              <a:t>  </a:t>
            </a:r>
            <a:r>
              <a:rPr lang="zh-CN" altLang="en-US" sz="2000">
                <a:solidFill>
                  <a:schemeClr val="tx2"/>
                </a:solidFill>
                <a:latin typeface="宋体" panose="02010600030101010101" pitchFamily="2" charset="-122"/>
              </a:rPr>
              <a:t> </a:t>
            </a:r>
            <a:r>
              <a:rPr lang="en-US" altLang="en-US" sz="2000">
                <a:solidFill>
                  <a:schemeClr val="tx2"/>
                </a:solidFill>
              </a:rPr>
              <a:t>独立样本的T检验</a:t>
            </a:r>
          </a:p>
          <a:p>
            <a:pPr marL="990600" lvl="1" indent="-533400">
              <a:lnSpc>
                <a:spcPct val="90000"/>
              </a:lnSpc>
              <a:buClr>
                <a:schemeClr val="accent1"/>
              </a:buClr>
              <a:buNone/>
            </a:pPr>
            <a:r>
              <a:rPr lang="en-US" altLang="en-US" sz="2000">
                <a:solidFill>
                  <a:schemeClr val="tx2"/>
                </a:solidFill>
                <a:latin typeface="宋体" panose="02010600030101010101" pitchFamily="2" charset="-122"/>
              </a:rPr>
              <a:t>  </a:t>
            </a:r>
            <a:r>
              <a:rPr lang="zh-CN" altLang="en-US" sz="2000">
                <a:solidFill>
                  <a:schemeClr val="tx2"/>
                </a:solidFill>
                <a:latin typeface="宋体" panose="02010600030101010101" pitchFamily="2" charset="-122"/>
              </a:rPr>
              <a:t> </a:t>
            </a:r>
            <a:r>
              <a:rPr lang="en-US" altLang="en-US" sz="2000">
                <a:solidFill>
                  <a:schemeClr val="tx2"/>
                </a:solidFill>
              </a:rPr>
              <a:t>配对样本的T检验</a:t>
            </a:r>
          </a:p>
          <a:p>
            <a:pPr marL="609600" indent="-609600">
              <a:lnSpc>
                <a:spcPct val="90000"/>
              </a:lnSpc>
              <a:buClr>
                <a:schemeClr val="hlink"/>
              </a:buClr>
            </a:pPr>
            <a:r>
              <a:rPr lang="zh-CN" altLang="en-US" sz="2200" b="1" u="sng">
                <a:solidFill>
                  <a:schemeClr val="hlink"/>
                </a:solidFill>
              </a:rPr>
              <a:t>非参数检验</a:t>
            </a:r>
            <a:r>
              <a:rPr lang="zh-CN" altLang="en-US" sz="2200" b="1"/>
              <a:t>：</a:t>
            </a:r>
            <a:r>
              <a:rPr lang="en-US" altLang="en-US" sz="2200" b="1"/>
              <a:t>    </a:t>
            </a:r>
            <a:r>
              <a:rPr lang="en-US" altLang="en-US" sz="2200" b="1">
                <a:ea typeface="隶书" panose="02010509060101010101" pitchFamily="49" charset="-122"/>
              </a:rPr>
              <a:t>检验</a:t>
            </a:r>
          </a:p>
          <a:p>
            <a:pPr marL="990600" lvl="1" indent="-533400">
              <a:lnSpc>
                <a:spcPct val="90000"/>
              </a:lnSpc>
              <a:buClr>
                <a:schemeClr val="accent1"/>
              </a:buClr>
              <a:buNone/>
            </a:pPr>
            <a:r>
              <a:rPr lang="en-US" altLang="en-US" sz="2800" b="1"/>
              <a:t>  </a:t>
            </a:r>
            <a:r>
              <a:rPr lang="en-US" altLang="en-US">
                <a:solidFill>
                  <a:schemeClr val="tx2"/>
                </a:solidFill>
                <a:latin typeface="宋体" panose="02010600030101010101" pitchFamily="2" charset="-122"/>
              </a:rPr>
              <a:t>独立性检验 </a:t>
            </a:r>
          </a:p>
          <a:p>
            <a:pPr marL="990600" lvl="1" indent="-533400">
              <a:lnSpc>
                <a:spcPct val="90000"/>
              </a:lnSpc>
              <a:buClr>
                <a:schemeClr val="accent1"/>
              </a:buClr>
              <a:buNone/>
            </a:pPr>
            <a:r>
              <a:rPr lang="en-US" altLang="en-US" sz="2800">
                <a:solidFill>
                  <a:schemeClr val="tx2"/>
                </a:solidFill>
                <a:latin typeface="宋体" panose="02010600030101010101" pitchFamily="2" charset="-122"/>
              </a:rPr>
              <a:t>  </a:t>
            </a:r>
            <a:r>
              <a:rPr lang="zh-CN" altLang="en-US" sz="2800">
                <a:solidFill>
                  <a:schemeClr val="tx2"/>
                </a:solidFill>
                <a:latin typeface="宋体" panose="02010600030101010101" pitchFamily="2" charset="-122"/>
              </a:rPr>
              <a:t> </a:t>
            </a:r>
            <a:r>
              <a:rPr lang="en-US" altLang="en-US">
                <a:solidFill>
                  <a:schemeClr val="tx2"/>
                </a:solidFill>
                <a:latin typeface="宋体" panose="02010600030101010101" pitchFamily="2" charset="-122"/>
              </a:rPr>
              <a:t>一致性检验</a:t>
            </a:r>
          </a:p>
        </p:txBody>
      </p:sp>
      <p:graphicFrame>
        <p:nvGraphicFramePr>
          <p:cNvPr id="2340" name="内容占位符 2339"/>
          <p:cNvGraphicFramePr>
            <a:graphicFrameLocks noGrp="1" noChangeAspect="1"/>
          </p:cNvGraphicFramePr>
          <p:nvPr>
            <p:ph sz="half" idx="1"/>
          </p:nvPr>
        </p:nvGraphicFramePr>
        <p:xfrm>
          <a:off x="2916238" y="4581525"/>
          <a:ext cx="446087" cy="557213"/>
        </p:xfrm>
        <a:graphic>
          <a:graphicData uri="http://schemas.openxmlformats.org/presentationml/2006/ole">
            <mc:AlternateContent xmlns:mc="http://schemas.openxmlformats.org/markup-compatibility/2006">
              <mc:Choice xmlns:v="urn:schemas-microsoft-com:vml" Requires="v">
                <p:oleObj spid="_x0000_s4112" r:id="rId3" imgW="29413200" imgH="8966200" progId="Equation.DSMT4">
                  <p:embed/>
                </p:oleObj>
              </mc:Choice>
              <mc:Fallback>
                <p:oleObj r:id="rId3" imgW="29413200" imgH="8966200" progId="Equation.DSMT4">
                  <p:embed/>
                  <p:pic>
                    <p:nvPicPr>
                      <p:cNvPr id="0" name="图片 3075"/>
                      <p:cNvPicPr/>
                      <p:nvPr/>
                    </p:nvPicPr>
                    <p:blipFill>
                      <a:blip r:embed="rId4"/>
                      <a:stretch>
                        <a:fillRect/>
                      </a:stretch>
                    </p:blipFill>
                    <p:spPr>
                      <a:xfrm>
                        <a:off x="2916238" y="4581525"/>
                        <a:ext cx="446087" cy="557213"/>
                      </a:xfrm>
                      <a:prstGeom prst="rect">
                        <a:avLst/>
                      </a:prstGeom>
                      <a:noFill/>
                      <a:ln w="38100">
                        <a:miter/>
                      </a:ln>
                    </p:spPr>
                  </p:pic>
                </p:oleObj>
              </mc:Fallback>
            </mc:AlternateContent>
          </a:graphicData>
        </a:graphic>
      </p:graphicFrame>
      <p:sp>
        <p:nvSpPr>
          <p:cNvPr id="2341" name="矩形 2340"/>
          <p:cNvSpPr/>
          <p:nvPr/>
        </p:nvSpPr>
        <p:spPr>
          <a:xfrm>
            <a:off x="396875" y="0"/>
            <a:ext cx="4752975" cy="701675"/>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4000" b="1" baseline="0">
                <a:latin typeface="宋体" panose="02010600030101010101" pitchFamily="2" charset="-122"/>
                <a:ea typeface="宋体" panose="02010600030101010101" pitchFamily="2" charset="-122"/>
              </a:rPr>
              <a:t>2.2.3 假设检验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additive="base">
                                        <p:cTn id="6" dur="1" fill="hold">
                                          <p:stCondLst>
                                            <p:cond delay="0"/>
                                          </p:stCondLst>
                                        </p:cTn>
                                        <p:tgtEl>
                                          <p:spTgt spid="2339">
                                            <p:txEl>
                                              <p:pRg st="1" end="1"/>
                                            </p:txEl>
                                          </p:spTgt>
                                        </p:tgtEl>
                                        <p:attrNameLst>
                                          <p:attrName>style.visibility</p:attrName>
                                        </p:attrNameLst>
                                      </p:cBhvr>
                                      <p:to>
                                        <p:strVal val="visible"/>
                                      </p:to>
                                    </p:set>
                                    <p:animEffect transition="in" filter="wipe(up)">
                                      <p:cBhvr additive="base">
                                        <p:cTn id="7" dur="5000" fill="hold"/>
                                        <p:tgtEl>
                                          <p:spTgt spid="2339">
                                            <p:txEl>
                                              <p:pRg st="1" end="1"/>
                                            </p:txEl>
                                          </p:spTgt>
                                        </p:tgtEl>
                                      </p:cBhvr>
                                    </p:animEffect>
                                  </p:childTnLst>
                                </p:cTn>
                              </p:par>
                              <p:par>
                                <p:cTn id="8" presetID="22" presetClass="entr" presetSubtype="1" fill="hold" nodeType="withEffect">
                                  <p:stCondLst>
                                    <p:cond delay="0"/>
                                  </p:stCondLst>
                                  <p:childTnLst>
                                    <p:set>
                                      <p:cBhvr additive="base">
                                        <p:cTn id="9" dur="1" fill="hold">
                                          <p:stCondLst>
                                            <p:cond delay="0"/>
                                          </p:stCondLst>
                                        </p:cTn>
                                        <p:tgtEl>
                                          <p:spTgt spid="2339">
                                            <p:txEl>
                                              <p:pRg st="2" end="2"/>
                                            </p:txEl>
                                          </p:spTgt>
                                        </p:tgtEl>
                                        <p:attrNameLst>
                                          <p:attrName>style.visibility</p:attrName>
                                        </p:attrNameLst>
                                      </p:cBhvr>
                                      <p:to>
                                        <p:strVal val="visible"/>
                                      </p:to>
                                    </p:set>
                                    <p:animEffect transition="in" filter="wipe(up)">
                                      <p:cBhvr additive="base">
                                        <p:cTn id="10" dur="5000" fill="hold"/>
                                        <p:tgtEl>
                                          <p:spTgt spid="2339">
                                            <p:txEl>
                                              <p:pRg st="2" end="2"/>
                                            </p:txEl>
                                          </p:spTgt>
                                        </p:tgtEl>
                                      </p:cBhvr>
                                    </p:animEffect>
                                  </p:childTnLst>
                                </p:cTn>
                              </p:par>
                              <p:par>
                                <p:cTn id="11" presetID="22" presetClass="entr" presetSubtype="1" fill="hold" nodeType="withEffect">
                                  <p:stCondLst>
                                    <p:cond delay="0"/>
                                  </p:stCondLst>
                                  <p:childTnLst>
                                    <p:set>
                                      <p:cBhvr additive="base">
                                        <p:cTn id="12" dur="1" fill="hold">
                                          <p:stCondLst>
                                            <p:cond delay="0"/>
                                          </p:stCondLst>
                                        </p:cTn>
                                        <p:tgtEl>
                                          <p:spTgt spid="2339">
                                            <p:txEl>
                                              <p:pRg st="3" end="3"/>
                                            </p:txEl>
                                          </p:spTgt>
                                        </p:tgtEl>
                                        <p:attrNameLst>
                                          <p:attrName>style.visibility</p:attrName>
                                        </p:attrNameLst>
                                      </p:cBhvr>
                                      <p:to>
                                        <p:strVal val="visible"/>
                                      </p:to>
                                    </p:set>
                                    <p:animEffect transition="in" filter="wipe(up)">
                                      <p:cBhvr additive="base">
                                        <p:cTn id="13" dur="5000" fill="hold"/>
                                        <p:tgtEl>
                                          <p:spTgt spid="2339">
                                            <p:txEl>
                                              <p:pRg st="3" end="3"/>
                                            </p:txEl>
                                          </p:spTgt>
                                        </p:tgtEl>
                                      </p:cBhvr>
                                    </p:animEffect>
                                  </p:childTnLst>
                                </p:cTn>
                              </p:par>
                              <p:par>
                                <p:cTn id="14" presetID="22" presetClass="entr" presetSubtype="1" fill="hold" nodeType="withEffect">
                                  <p:stCondLst>
                                    <p:cond delay="0"/>
                                  </p:stCondLst>
                                  <p:childTnLst>
                                    <p:set>
                                      <p:cBhvr additive="base">
                                        <p:cTn id="15" dur="1" fill="hold">
                                          <p:stCondLst>
                                            <p:cond delay="0"/>
                                          </p:stCondLst>
                                        </p:cTn>
                                        <p:tgtEl>
                                          <p:spTgt spid="2339">
                                            <p:txEl>
                                              <p:pRg st="4" end="4"/>
                                            </p:txEl>
                                          </p:spTgt>
                                        </p:tgtEl>
                                        <p:attrNameLst>
                                          <p:attrName>style.visibility</p:attrName>
                                        </p:attrNameLst>
                                      </p:cBhvr>
                                      <p:to>
                                        <p:strVal val="visible"/>
                                      </p:to>
                                    </p:set>
                                    <p:animEffect transition="in" filter="wipe(up)">
                                      <p:cBhvr additive="base">
                                        <p:cTn id="16" dur="5000" fill="hold"/>
                                        <p:tgtEl>
                                          <p:spTgt spid="2339">
                                            <p:txEl>
                                              <p:pRg st="4" end="4"/>
                                            </p:txEl>
                                          </p:spTgt>
                                        </p:tgtEl>
                                      </p:cBhvr>
                                    </p:animEffect>
                                  </p:childTnLst>
                                </p:cTn>
                              </p:par>
                              <p:par>
                                <p:cTn id="17" presetID="22" presetClass="entr" presetSubtype="1" fill="hold" nodeType="withEffect">
                                  <p:stCondLst>
                                    <p:cond delay="0"/>
                                  </p:stCondLst>
                                  <p:childTnLst>
                                    <p:set>
                                      <p:cBhvr additive="base">
                                        <p:cTn id="18" dur="1" fill="hold">
                                          <p:stCondLst>
                                            <p:cond delay="0"/>
                                          </p:stCondLst>
                                        </p:cTn>
                                        <p:tgtEl>
                                          <p:spTgt spid="2339">
                                            <p:txEl>
                                              <p:pRg st="5" end="5"/>
                                            </p:txEl>
                                          </p:spTgt>
                                        </p:tgtEl>
                                        <p:attrNameLst>
                                          <p:attrName>style.visibility</p:attrName>
                                        </p:attrNameLst>
                                      </p:cBhvr>
                                      <p:to>
                                        <p:strVal val="visible"/>
                                      </p:to>
                                    </p:set>
                                    <p:animEffect transition="in" filter="wipe(up)">
                                      <p:cBhvr additive="base">
                                        <p:cTn id="19" dur="5000" fill="hold"/>
                                        <p:tgtEl>
                                          <p:spTgt spid="2339">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additive="base">
                                        <p:cTn id="23" dur="1" fill="hold">
                                          <p:stCondLst>
                                            <p:cond delay="0"/>
                                          </p:stCondLst>
                                        </p:cTn>
                                        <p:tgtEl>
                                          <p:spTgt spid="2339">
                                            <p:txEl>
                                              <p:pRg st="6" end="6"/>
                                            </p:txEl>
                                          </p:spTgt>
                                        </p:tgtEl>
                                        <p:attrNameLst>
                                          <p:attrName>style.visibility</p:attrName>
                                        </p:attrNameLst>
                                      </p:cBhvr>
                                      <p:to>
                                        <p:strVal val="visible"/>
                                      </p:to>
                                    </p:set>
                                    <p:animEffect transition="in" filter="wipe(up)">
                                      <p:cBhvr additive="base">
                                        <p:cTn id="24" dur="5000" fill="hold"/>
                                        <p:tgtEl>
                                          <p:spTgt spid="2339">
                                            <p:txEl>
                                              <p:pRg st="6" end="6"/>
                                            </p:txEl>
                                          </p:spTgt>
                                        </p:tgtEl>
                                      </p:cBhvr>
                                    </p:animEffect>
                                  </p:childTnLst>
                                </p:cTn>
                              </p:par>
                              <p:par>
                                <p:cTn id="25" presetID="22" presetClass="entr" presetSubtype="1" fill="hold" nodeType="withEffect">
                                  <p:stCondLst>
                                    <p:cond delay="0"/>
                                  </p:stCondLst>
                                  <p:childTnLst>
                                    <p:set>
                                      <p:cBhvr additive="base">
                                        <p:cTn id="26" dur="1" fill="hold">
                                          <p:stCondLst>
                                            <p:cond delay="0"/>
                                          </p:stCondLst>
                                        </p:cTn>
                                        <p:tgtEl>
                                          <p:spTgt spid="2339">
                                            <p:txEl>
                                              <p:pRg st="7" end="7"/>
                                            </p:txEl>
                                          </p:spTgt>
                                        </p:tgtEl>
                                        <p:attrNameLst>
                                          <p:attrName>style.visibility</p:attrName>
                                        </p:attrNameLst>
                                      </p:cBhvr>
                                      <p:to>
                                        <p:strVal val="visible"/>
                                      </p:to>
                                    </p:set>
                                    <p:animEffect transition="in" filter="wipe(up)">
                                      <p:cBhvr additive="base">
                                        <p:cTn id="27" dur="5000" fill="hold"/>
                                        <p:tgtEl>
                                          <p:spTgt spid="2339">
                                            <p:txEl>
                                              <p:pRg st="7" end="7"/>
                                            </p:txEl>
                                          </p:spTgt>
                                        </p:tgtEl>
                                      </p:cBhvr>
                                    </p:animEffect>
                                  </p:childTnLst>
                                </p:cTn>
                              </p:par>
                              <p:par>
                                <p:cTn id="28" presetID="22" presetClass="entr" presetSubtype="1" fill="hold" nodeType="withEffect">
                                  <p:stCondLst>
                                    <p:cond delay="0"/>
                                  </p:stCondLst>
                                  <p:childTnLst>
                                    <p:set>
                                      <p:cBhvr additive="base">
                                        <p:cTn id="29" dur="1" fill="hold">
                                          <p:stCondLst>
                                            <p:cond delay="0"/>
                                          </p:stCondLst>
                                        </p:cTn>
                                        <p:tgtEl>
                                          <p:spTgt spid="2339">
                                            <p:txEl>
                                              <p:pRg st="8" end="8"/>
                                            </p:txEl>
                                          </p:spTgt>
                                        </p:tgtEl>
                                        <p:attrNameLst>
                                          <p:attrName>style.visibility</p:attrName>
                                        </p:attrNameLst>
                                      </p:cBhvr>
                                      <p:to>
                                        <p:strVal val="visible"/>
                                      </p:to>
                                    </p:set>
                                    <p:animEffect transition="in" filter="wipe(up)">
                                      <p:cBhvr additive="base">
                                        <p:cTn id="30" dur="5000" fill="hold"/>
                                        <p:tgtEl>
                                          <p:spTgt spid="2339">
                                            <p:txEl>
                                              <p:pRg st="8" end="8"/>
                                            </p:txEl>
                                          </p:spTgt>
                                        </p:tgtEl>
                                      </p:cBhvr>
                                    </p:animEffect>
                                  </p:childTnLst>
                                </p:cTn>
                              </p:par>
                              <p:par>
                                <p:cTn id="31" presetID="22" presetClass="entr" presetSubtype="1" fill="hold" nodeType="withEffect">
                                  <p:stCondLst>
                                    <p:cond delay="0"/>
                                  </p:stCondLst>
                                  <p:childTnLst>
                                    <p:set>
                                      <p:cBhvr additive="base">
                                        <p:cTn id="32" dur="1" fill="hold">
                                          <p:stCondLst>
                                            <p:cond delay="0"/>
                                          </p:stCondLst>
                                        </p:cTn>
                                        <p:tgtEl>
                                          <p:spTgt spid="2339">
                                            <p:txEl>
                                              <p:pRg st="9" end="9"/>
                                            </p:txEl>
                                          </p:spTgt>
                                        </p:tgtEl>
                                        <p:attrNameLst>
                                          <p:attrName>style.visibility</p:attrName>
                                        </p:attrNameLst>
                                      </p:cBhvr>
                                      <p:to>
                                        <p:strVal val="visible"/>
                                      </p:to>
                                    </p:set>
                                    <p:animEffect transition="in" filter="wipe(up)">
                                      <p:cBhvr additive="base">
                                        <p:cTn id="33" dur="5000" fill="hold"/>
                                        <p:tgtEl>
                                          <p:spTgt spid="2339">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additive="base">
                                        <p:cTn id="37" dur="1" fill="hold">
                                          <p:stCondLst>
                                            <p:cond delay="0"/>
                                          </p:stCondLst>
                                        </p:cTn>
                                        <p:tgtEl>
                                          <p:spTgt spid="2339">
                                            <p:txEl>
                                              <p:pRg st="10" end="10"/>
                                            </p:txEl>
                                          </p:spTgt>
                                        </p:tgtEl>
                                        <p:attrNameLst>
                                          <p:attrName>style.visibility</p:attrName>
                                        </p:attrNameLst>
                                      </p:cBhvr>
                                      <p:to>
                                        <p:strVal val="visible"/>
                                      </p:to>
                                    </p:set>
                                    <p:animEffect transition="in" filter="wipe(up)">
                                      <p:cBhvr additive="base">
                                        <p:cTn id="38" dur="5000" fill="hold"/>
                                        <p:tgtEl>
                                          <p:spTgt spid="2339">
                                            <p:txEl>
                                              <p:pRg st="10" end="10"/>
                                            </p:txEl>
                                          </p:spTgt>
                                        </p:tgtEl>
                                      </p:cBhvr>
                                    </p:animEffect>
                                  </p:childTnLst>
                                </p:cTn>
                              </p:par>
                              <p:par>
                                <p:cTn id="39" presetID="22" presetClass="entr" presetSubtype="1" fill="hold" nodeType="withEffect">
                                  <p:stCondLst>
                                    <p:cond delay="0"/>
                                  </p:stCondLst>
                                  <p:childTnLst>
                                    <p:set>
                                      <p:cBhvr additive="base">
                                        <p:cTn id="40" dur="1" fill="hold">
                                          <p:stCondLst>
                                            <p:cond delay="0"/>
                                          </p:stCondLst>
                                        </p:cTn>
                                        <p:tgtEl>
                                          <p:spTgt spid="2339">
                                            <p:txEl>
                                              <p:pRg st="11" end="11"/>
                                            </p:txEl>
                                          </p:spTgt>
                                        </p:tgtEl>
                                        <p:attrNameLst>
                                          <p:attrName>style.visibility</p:attrName>
                                        </p:attrNameLst>
                                      </p:cBhvr>
                                      <p:to>
                                        <p:strVal val="visible"/>
                                      </p:to>
                                    </p:set>
                                    <p:animEffect transition="in" filter="wipe(up)">
                                      <p:cBhvr additive="base">
                                        <p:cTn id="41" dur="5000" fill="hold"/>
                                        <p:tgtEl>
                                          <p:spTgt spid="2339">
                                            <p:txEl>
                                              <p:pRg st="11" end="11"/>
                                            </p:txEl>
                                          </p:spTgt>
                                        </p:tgtEl>
                                      </p:cBhvr>
                                    </p:animEffect>
                                  </p:childTnLst>
                                </p:cTn>
                              </p:par>
                              <p:par>
                                <p:cTn id="42" presetID="22" presetClass="entr" presetSubtype="1" fill="hold" nodeType="withEffect">
                                  <p:stCondLst>
                                    <p:cond delay="0"/>
                                  </p:stCondLst>
                                  <p:childTnLst>
                                    <p:set>
                                      <p:cBhvr additive="base">
                                        <p:cTn id="43" dur="1" fill="hold">
                                          <p:stCondLst>
                                            <p:cond delay="0"/>
                                          </p:stCondLst>
                                        </p:cTn>
                                        <p:tgtEl>
                                          <p:spTgt spid="2339">
                                            <p:txEl>
                                              <p:pRg st="12" end="12"/>
                                            </p:txEl>
                                          </p:spTgt>
                                        </p:tgtEl>
                                        <p:attrNameLst>
                                          <p:attrName>style.visibility</p:attrName>
                                        </p:attrNameLst>
                                      </p:cBhvr>
                                      <p:to>
                                        <p:strVal val="visible"/>
                                      </p:to>
                                    </p:set>
                                    <p:animEffect transition="in" filter="wipe(up)">
                                      <p:cBhvr additive="base">
                                        <p:cTn id="44" dur="5000" fill="hold"/>
                                        <p:tgtEl>
                                          <p:spTgt spid="2339">
                                            <p:txEl>
                                              <p:pRg st="12" end="12"/>
                                            </p:txEl>
                                          </p:spTgt>
                                        </p:tgtEl>
                                      </p:cBhvr>
                                    </p:animEffect>
                                  </p:childTnLst>
                                </p:cTn>
                              </p:par>
                            </p:childTnLst>
                          </p:cTn>
                        </p:par>
                        <p:par>
                          <p:cTn id="45" fill="hold">
                            <p:stCondLst>
                              <p:cond delay="5000"/>
                            </p:stCondLst>
                            <p:childTnLst>
                              <p:par>
                                <p:cTn id="46" presetID="22" presetClass="entr" presetSubtype="4" fill="hold" nodeType="afterEffect">
                                  <p:childTnLst>
                                    <p:set>
                                      <p:cBhvr additive="base">
                                        <p:cTn id="47" dur="1" fill="hold">
                                          <p:stCondLst>
                                            <p:cond delay="0"/>
                                          </p:stCondLst>
                                        </p:cTn>
                                        <p:tgtEl>
                                          <p:spTgt spid="2340"/>
                                        </p:tgtEl>
                                        <p:attrNameLst>
                                          <p:attrName>style.visibility</p:attrName>
                                        </p:attrNameLst>
                                      </p:cBhvr>
                                      <p:to>
                                        <p:strVal val="visible"/>
                                      </p:to>
                                    </p:set>
                                    <p:animEffect transition="in" filter="wipe(down)">
                                      <p:cBhvr additive="base">
                                        <p:cTn id="48" dur="500" fill="hold"/>
                                        <p:tgtEl>
                                          <p:spTgt spid="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 name="矩形 2343"/>
          <p:cNvSpPr/>
          <p:nvPr/>
        </p:nvSpPr>
        <p:spPr>
          <a:xfrm>
            <a:off x="1187450" y="1484313"/>
            <a:ext cx="6477000" cy="1054100"/>
          </a:xfrm>
          <a:prstGeom prst="rect">
            <a:avLst/>
          </a:prstGeom>
          <a:noFill/>
          <a:ln w="9525">
            <a:noFill/>
          </a:ln>
        </p:spPr>
        <p:txBody>
          <a:bodyPr/>
          <a:lstStyle/>
          <a:p>
            <a:pPr marL="342900" indent="-342900" fontAlgn="base">
              <a:lnSpc>
                <a:spcPct val="90000"/>
              </a:lnSpc>
              <a:spcBef>
                <a:spcPct val="20000"/>
              </a:spcBef>
              <a:spcAft>
                <a:spcPct val="0"/>
              </a:spcAft>
              <a:buClr>
                <a:schemeClr val="hlink"/>
              </a:buClr>
              <a:buSzPct val="100000"/>
              <a:buFont typeface="Wingdings" panose="05000000000000000000" pitchFamily="2" charset="2"/>
              <a:buChar char="•"/>
            </a:pPr>
            <a:r>
              <a:rPr lang="en-US" altLang="en-US" sz="3600" b="1" baseline="0">
                <a:solidFill>
                  <a:srgbClr val="CC00CC"/>
                </a:solidFill>
                <a:ea typeface="隶书" panose="02010509060101010101" pitchFamily="49" charset="-122"/>
              </a:rPr>
              <a:t>参数假设检验</a:t>
            </a:r>
            <a:r>
              <a:rPr lang="zh-CN" altLang="en-US" sz="3600" b="1" baseline="0">
                <a:solidFill>
                  <a:srgbClr val="CC00CC"/>
                </a:solidFill>
                <a:latin typeface="Arial" panose="020B0604020202020204" pitchFamily="34" charset="0"/>
                <a:ea typeface="隶书" panose="02010509060101010101" pitchFamily="49" charset="-122"/>
              </a:rPr>
              <a:t>：</a:t>
            </a:r>
          </a:p>
          <a:p>
            <a:pPr marL="342900" indent="-342900" fontAlgn="base">
              <a:lnSpc>
                <a:spcPct val="90000"/>
              </a:lnSpc>
              <a:spcBef>
                <a:spcPct val="20000"/>
              </a:spcBef>
              <a:spcAft>
                <a:spcPct val="0"/>
              </a:spcAft>
              <a:buClr>
                <a:schemeClr val="hlink"/>
              </a:buClr>
              <a:buSzPct val="100000"/>
              <a:buFont typeface="Wingdings" panose="05000000000000000000" pitchFamily="2" charset="2"/>
              <a:buNone/>
            </a:pPr>
            <a:r>
              <a:rPr lang="en-US" altLang="en-US" sz="2800" b="1" baseline="0">
                <a:latin typeface="宋体" panose="02010600030101010101" pitchFamily="2" charset="-122"/>
                <a:ea typeface="宋体" panose="02010600030101010101" pitchFamily="2" charset="-122"/>
              </a:rPr>
              <a:t>    </a:t>
            </a:r>
          </a:p>
        </p:txBody>
      </p:sp>
      <p:sp>
        <p:nvSpPr>
          <p:cNvPr id="2345" name="矩形 2344"/>
          <p:cNvSpPr/>
          <p:nvPr/>
        </p:nvSpPr>
        <p:spPr>
          <a:xfrm>
            <a:off x="971550" y="2420938"/>
            <a:ext cx="7178675" cy="2651125"/>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en-US" sz="2400" b="1" baseline="0">
                <a:latin typeface="楷体_GB2312" pitchFamily="49" charset="-122"/>
                <a:ea typeface="楷体_GB2312" pitchFamily="49" charset="-122"/>
              </a:rPr>
              <a:t>    </a:t>
            </a:r>
            <a:r>
              <a:rPr lang="en-US" altLang="en-US" sz="2800" b="1" baseline="0">
                <a:latin typeface="楷体_GB2312" pitchFamily="49" charset="-122"/>
                <a:ea typeface="楷体_GB2312" pitchFamily="49" charset="-122"/>
              </a:rPr>
              <a:t>对某个未知参数</a:t>
            </a:r>
            <a:r>
              <a:rPr lang="zh-CN" altLang="en-US" sz="2800" b="1" baseline="0">
                <a:latin typeface="楷体_GB2312" pitchFamily="49" charset="-122"/>
                <a:ea typeface="楷体_GB2312" pitchFamily="49" charset="-122"/>
              </a:rPr>
              <a:t>（</a:t>
            </a:r>
            <a:r>
              <a:rPr lang="en-US" altLang="en-US" sz="2800" b="1" baseline="0">
                <a:ea typeface="楷体_GB2312" pitchFamily="49" charset="-122"/>
              </a:rPr>
              <a:t>通常是指均值或方差</a:t>
            </a:r>
            <a:r>
              <a:rPr lang="zh-CN" altLang="en-US" sz="2800" b="1" baseline="0">
                <a:latin typeface="Arial" panose="020B0604020202020204" pitchFamily="34" charset="0"/>
                <a:ea typeface="楷体_GB2312" pitchFamily="49" charset="-122"/>
              </a:rPr>
              <a:t>）</a:t>
            </a:r>
            <a:r>
              <a:rPr lang="en-US" altLang="en-US" sz="2800" b="1" baseline="0">
                <a:latin typeface="楷体_GB2312" pitchFamily="49" charset="-122"/>
                <a:ea typeface="楷体_GB2312" pitchFamily="49" charset="-122"/>
              </a:rPr>
              <a:t>提出一个假设，然后利用样本信息，判断这一假设是否成立，做出接受或拒绝这个假设的决定。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additive="base">
                                        <p:cTn id="6" dur="1" fill="hold">
                                          <p:stCondLst>
                                            <p:cond delay="0"/>
                                          </p:stCondLst>
                                        </p:cTn>
                                        <p:tgtEl>
                                          <p:spTgt spid="2344"/>
                                        </p:tgtEl>
                                        <p:attrNameLst>
                                          <p:attrName>style.visibility</p:attrName>
                                        </p:attrNameLst>
                                      </p:cBhvr>
                                      <p:to>
                                        <p:strVal val="visible"/>
                                      </p:to>
                                    </p:set>
                                    <p:animEffect transition="in" filter="wipe(up)">
                                      <p:cBhvr additive="base">
                                        <p:cTn id="7" dur="500" fill="hold"/>
                                        <p:tgtEl>
                                          <p:spTgt spid="23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1" nodeType="clickEffect">
                                  <p:stCondLst>
                                    <p:cond delay="0"/>
                                  </p:stCondLst>
                                  <p:childTnLst>
                                    <p:set>
                                      <p:cBhvr additive="base">
                                        <p:cTn id="11" dur="1" fill="hold">
                                          <p:stCondLst>
                                            <p:cond delay="0"/>
                                          </p:stCondLst>
                                        </p:cTn>
                                        <p:tgtEl>
                                          <p:spTgt spid="2345"/>
                                        </p:tgtEl>
                                        <p:attrNameLst>
                                          <p:attrName>style.visibility</p:attrName>
                                        </p:attrNameLst>
                                      </p:cBhvr>
                                      <p:to>
                                        <p:strVal val="visible"/>
                                      </p:to>
                                    </p:set>
                                    <p:animEffect transition="in" filter="wipe(up)">
                                      <p:cBhvr additive="base">
                                        <p:cTn id="12" dur="500" fill="hold"/>
                                        <p:tgtEl>
                                          <p:spTgt spid="2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 grpId="0" animBg="1"/>
      <p:bldP spid="234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矩形 2347"/>
          <p:cNvSpPr/>
          <p:nvPr/>
        </p:nvSpPr>
        <p:spPr>
          <a:xfrm>
            <a:off x="539750" y="1773238"/>
            <a:ext cx="8243888" cy="1187450"/>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en-US" sz="2400" b="1" baseline="0">
                <a:latin typeface="楷体_GB2312" pitchFamily="49" charset="-122"/>
                <a:ea typeface="楷体_GB2312" pitchFamily="49" charset="-122"/>
              </a:rPr>
              <a:t>    通常是假设未知参数（均值或方差）</a:t>
            </a:r>
            <a:r>
              <a:rPr lang="en-US" altLang="en-US" sz="2400" b="1" baseline="0">
                <a:solidFill>
                  <a:schemeClr val="hlink"/>
                </a:solidFill>
                <a:latin typeface="楷体_GB2312" pitchFamily="49" charset="-122"/>
                <a:ea typeface="楷体_GB2312" pitchFamily="49" charset="-122"/>
              </a:rPr>
              <a:t>等于</a:t>
            </a:r>
            <a:r>
              <a:rPr lang="en-US" altLang="en-US" sz="2400" b="1" baseline="0">
                <a:latin typeface="楷体_GB2312" pitchFamily="49" charset="-122"/>
                <a:ea typeface="楷体_GB2312" pitchFamily="49" charset="-122"/>
              </a:rPr>
              <a:t>某一个值（检验值），或者是假设两个变量的均值或方差</a:t>
            </a:r>
            <a:r>
              <a:rPr lang="en-US" altLang="en-US" sz="2400" b="1" baseline="0">
                <a:solidFill>
                  <a:schemeClr val="hlink"/>
                </a:solidFill>
                <a:latin typeface="楷体_GB2312" pitchFamily="49" charset="-122"/>
                <a:ea typeface="楷体_GB2312" pitchFamily="49" charset="-122"/>
              </a:rPr>
              <a:t>相等</a:t>
            </a:r>
            <a:r>
              <a:rPr lang="zh-CN" altLang="en-US" sz="2400" b="1" baseline="0">
                <a:latin typeface="楷体_GB2312" pitchFamily="49" charset="-122"/>
                <a:ea typeface="楷体_GB2312" pitchFamily="49" charset="-122"/>
              </a:rPr>
              <a:t>。</a:t>
            </a:r>
          </a:p>
        </p:txBody>
      </p:sp>
      <p:sp>
        <p:nvSpPr>
          <p:cNvPr id="2349" name="矩形 2348"/>
          <p:cNvSpPr/>
          <p:nvPr/>
        </p:nvSpPr>
        <p:spPr>
          <a:xfrm>
            <a:off x="0" y="0"/>
            <a:ext cx="9144000" cy="0"/>
          </a:xfrm>
          <a:prstGeom prst="rect">
            <a:avLst/>
          </a:prstGeom>
          <a:noFill/>
          <a:ln w="9525">
            <a:noFill/>
          </a:ln>
        </p:spPr>
        <p:txBody>
          <a:bodyPr/>
          <a:lstStyle/>
          <a:p>
            <a:endParaRPr/>
          </a:p>
        </p:txBody>
      </p:sp>
      <p:sp>
        <p:nvSpPr>
          <p:cNvPr id="2350" name="矩形 2349"/>
          <p:cNvSpPr/>
          <p:nvPr/>
        </p:nvSpPr>
        <p:spPr>
          <a:xfrm>
            <a:off x="827405" y="4220845"/>
            <a:ext cx="5394325" cy="457200"/>
          </a:xfrm>
          <a:prstGeom prst="rect">
            <a:avLst/>
          </a:prstGeom>
          <a:noFill/>
          <a:ln w="9525">
            <a:noFill/>
          </a:ln>
        </p:spPr>
        <p:txBody>
          <a:bodyPr wrap="none" anchor="ctr" anchorCtr="0"/>
          <a:lstStyle/>
          <a:p>
            <a:pPr fontAlgn="base">
              <a:lnSpc>
                <a:spcPct val="100000"/>
              </a:lnSpc>
              <a:spcBef>
                <a:spcPct val="0"/>
              </a:spcBef>
              <a:spcAft>
                <a:spcPct val="0"/>
              </a:spcAft>
              <a:buClrTx/>
              <a:buSzPct val="100000"/>
            </a:pPr>
            <a:r>
              <a:rPr lang="zh-CN" altLang="en-US" sz="2400" b="1" u="sng" baseline="0">
                <a:solidFill>
                  <a:schemeClr val="hlink"/>
                </a:solidFill>
                <a:latin typeface="楷体_GB2312" pitchFamily="49" charset="-122"/>
                <a:ea typeface="楷体_GB2312" pitchFamily="49" charset="-122"/>
              </a:rPr>
              <a:t>与零假设对立的假设</a:t>
            </a:r>
            <a:r>
              <a:rPr lang="zh-CN" altLang="en-US" sz="2400" b="1" baseline="0">
                <a:latin typeface="楷体_GB2312" pitchFamily="49" charset="-122"/>
                <a:ea typeface="楷体_GB2312" pitchFamily="49" charset="-122"/>
              </a:rPr>
              <a:t>被称为备择假设</a:t>
            </a:r>
            <a:r>
              <a:rPr lang="en-US" altLang="zh-CN" sz="2400" b="1" baseline="0">
                <a:latin typeface="楷体_GB2312" pitchFamily="49" charset="-122"/>
                <a:ea typeface="楷体_GB2312" pitchFamily="49" charset="-122"/>
              </a:rPr>
              <a:t>. </a:t>
            </a:r>
          </a:p>
        </p:txBody>
      </p:sp>
      <p:grpSp>
        <p:nvGrpSpPr>
          <p:cNvPr id="2351" name="组合 2350"/>
          <p:cNvGrpSpPr/>
          <p:nvPr/>
        </p:nvGrpSpPr>
        <p:grpSpPr>
          <a:xfrm>
            <a:off x="457200" y="3581400"/>
            <a:ext cx="2439988" cy="685800"/>
            <a:chOff x="0" y="0"/>
            <a:chExt cx="1537" cy="432"/>
          </a:xfrm>
        </p:grpSpPr>
        <p:graphicFrame>
          <p:nvGraphicFramePr>
            <p:cNvPr id="2352" name="对象 2351"/>
            <p:cNvGraphicFramePr>
              <a:graphicFrameLocks noChangeAspect="1"/>
            </p:cNvGraphicFramePr>
            <p:nvPr/>
          </p:nvGraphicFramePr>
          <p:xfrm>
            <a:off x="960" y="48"/>
            <a:ext cx="336" cy="384"/>
          </p:xfrm>
          <a:graphic>
            <a:graphicData uri="http://schemas.openxmlformats.org/presentationml/2006/ole">
              <mc:AlternateContent xmlns:mc="http://schemas.openxmlformats.org/markup-compatibility/2006">
                <mc:Choice xmlns:v="urn:schemas-microsoft-com:vml" Requires="v">
                  <p:oleObj spid="_x0000_s5145" r:id="rId3" imgW="29451300" imgH="9321800" progId="Equation.DSMT4">
                    <p:embed/>
                  </p:oleObj>
                </mc:Choice>
                <mc:Fallback>
                  <p:oleObj r:id="rId3" imgW="29451300" imgH="9321800" progId="Equation.DSMT4">
                    <p:embed/>
                    <p:pic>
                      <p:nvPicPr>
                        <p:cNvPr id="0" name="图片 3081"/>
                        <p:cNvPicPr/>
                        <p:nvPr/>
                      </p:nvPicPr>
                      <p:blipFill>
                        <a:blip r:embed="rId4"/>
                        <a:stretch>
                          <a:fillRect/>
                        </a:stretch>
                      </p:blipFill>
                      <p:spPr>
                        <a:xfrm>
                          <a:off x="960" y="48"/>
                          <a:ext cx="336" cy="384"/>
                        </a:xfrm>
                        <a:prstGeom prst="rect">
                          <a:avLst/>
                        </a:prstGeom>
                        <a:noFill/>
                        <a:ln w="38100">
                          <a:noFill/>
                          <a:miter/>
                        </a:ln>
                      </p:spPr>
                    </p:pic>
                  </p:oleObj>
                </mc:Fallback>
              </mc:AlternateContent>
            </a:graphicData>
          </a:graphic>
        </p:graphicFrame>
        <p:sp>
          <p:nvSpPr>
            <p:cNvPr id="2353" name="矩形 2352"/>
            <p:cNvSpPr/>
            <p:nvPr/>
          </p:nvSpPr>
          <p:spPr>
            <a:xfrm>
              <a:off x="0" y="0"/>
              <a:ext cx="1537" cy="403"/>
            </a:xfrm>
            <a:prstGeom prst="rect">
              <a:avLst/>
            </a:prstGeom>
            <a:noFill/>
            <a:ln w="9525">
              <a:noFill/>
            </a:ln>
          </p:spPr>
          <p:txBody>
            <a:bodyPr wrap="none" anchor="t" anchorCtr="0"/>
            <a:lstStyle/>
            <a:p>
              <a:pPr fontAlgn="base">
                <a:lnSpc>
                  <a:spcPct val="150000"/>
                </a:lnSpc>
                <a:spcBef>
                  <a:spcPct val="0"/>
                </a:spcBef>
                <a:spcAft>
                  <a:spcPct val="0"/>
                </a:spcAft>
                <a:buClrTx/>
                <a:buSzPct val="100000"/>
                <a:buChar char="•"/>
              </a:pPr>
              <a:r>
                <a:rPr lang="en-US" altLang="zh-CN" sz="2400" b="1" baseline="0">
                  <a:latin typeface="楷体_GB2312" pitchFamily="49" charset="-122"/>
                  <a:ea typeface="楷体_GB2312" pitchFamily="49" charset="-122"/>
                </a:rPr>
                <a:t> </a:t>
              </a:r>
              <a:r>
                <a:rPr lang="zh-CN" altLang="en-US" sz="2400" b="1" baseline="0">
                  <a:solidFill>
                    <a:srgbClr val="CC00CC"/>
                  </a:solidFill>
                  <a:latin typeface="楷体_GB2312" pitchFamily="49" charset="-122"/>
                  <a:ea typeface="楷体_GB2312" pitchFamily="49" charset="-122"/>
                </a:rPr>
                <a:t>备择假设    </a:t>
              </a:r>
              <a:r>
                <a:rPr lang="en-US" altLang="zh-CN" sz="2400" b="1" baseline="0">
                  <a:solidFill>
                    <a:srgbClr val="CC00CC"/>
                  </a:solidFill>
                  <a:latin typeface="楷体_GB2312" pitchFamily="49" charset="-122"/>
                  <a:ea typeface="楷体_GB2312" pitchFamily="49" charset="-122"/>
                </a:rPr>
                <a:t>:</a:t>
              </a:r>
            </a:p>
          </p:txBody>
        </p:sp>
      </p:grpSp>
      <p:sp>
        <p:nvSpPr>
          <p:cNvPr id="2354" name="矩形 2353"/>
          <p:cNvSpPr/>
          <p:nvPr/>
        </p:nvSpPr>
        <p:spPr>
          <a:xfrm>
            <a:off x="684213" y="4868863"/>
            <a:ext cx="7675562" cy="1738312"/>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en-US" sz="2400" b="1" baseline="0">
                <a:ea typeface="楷体_GB2312" pitchFamily="49" charset="-122"/>
              </a:rPr>
              <a:t>      </a:t>
            </a:r>
            <a:r>
              <a:rPr lang="zh-CN" altLang="en-US" sz="2400" b="1" baseline="0">
                <a:latin typeface="Arial" panose="020B0604020202020204" pitchFamily="34" charset="0"/>
                <a:ea typeface="楷体_GB2312" pitchFamily="49" charset="-122"/>
              </a:rPr>
              <a:t>   </a:t>
            </a:r>
            <a:r>
              <a:rPr lang="en-US" altLang="en-US" sz="2400" b="1" baseline="0">
                <a:ea typeface="楷体_GB2312" pitchFamily="49" charset="-122"/>
              </a:rPr>
              <a:t>通常是假设未知参数（均值或方差）</a:t>
            </a:r>
            <a:r>
              <a:rPr lang="en-US" altLang="en-US" sz="2400" b="1" baseline="0">
                <a:solidFill>
                  <a:schemeClr val="hlink"/>
                </a:solidFill>
                <a:ea typeface="楷体_GB2312" pitchFamily="49" charset="-122"/>
              </a:rPr>
              <a:t>不等于</a:t>
            </a:r>
            <a:r>
              <a:rPr lang="en-US" altLang="en-US" sz="2400" b="1" baseline="0">
                <a:ea typeface="楷体_GB2312" pitchFamily="49" charset="-122"/>
              </a:rPr>
              <a:t>某一个值（检验值），或者是假设两个变量的均值或方差</a:t>
            </a:r>
            <a:r>
              <a:rPr lang="en-US" altLang="en-US" sz="2400" b="1" baseline="0">
                <a:solidFill>
                  <a:schemeClr val="hlink"/>
                </a:solidFill>
                <a:ea typeface="楷体_GB2312" pitchFamily="49" charset="-122"/>
              </a:rPr>
              <a:t>不相等</a:t>
            </a:r>
            <a:r>
              <a:rPr lang="en-US" altLang="en-US" sz="2400" b="1" baseline="0">
                <a:ea typeface="楷体_GB2312" pitchFamily="49" charset="-122"/>
              </a:rPr>
              <a:t>。</a:t>
            </a:r>
          </a:p>
        </p:txBody>
      </p:sp>
      <p:grpSp>
        <p:nvGrpSpPr>
          <p:cNvPr id="2355" name="组合 2354"/>
          <p:cNvGrpSpPr/>
          <p:nvPr/>
        </p:nvGrpSpPr>
        <p:grpSpPr>
          <a:xfrm>
            <a:off x="304800" y="914400"/>
            <a:ext cx="2133600" cy="685800"/>
            <a:chOff x="0" y="0"/>
            <a:chExt cx="1344" cy="432"/>
          </a:xfrm>
        </p:grpSpPr>
        <p:graphicFrame>
          <p:nvGraphicFramePr>
            <p:cNvPr id="2356" name="对象 2355"/>
            <p:cNvGraphicFramePr>
              <a:graphicFrameLocks noChangeAspect="1"/>
            </p:cNvGraphicFramePr>
            <p:nvPr/>
          </p:nvGraphicFramePr>
          <p:xfrm>
            <a:off x="830" y="96"/>
            <a:ext cx="322" cy="336"/>
          </p:xfrm>
          <a:graphic>
            <a:graphicData uri="http://schemas.openxmlformats.org/presentationml/2006/ole">
              <mc:AlternateContent xmlns:mc="http://schemas.openxmlformats.org/markup-compatibility/2006">
                <mc:Choice xmlns:v="urn:schemas-microsoft-com:vml" Requires="v">
                  <p:oleObj spid="_x0000_s5146" r:id="rId5" imgW="27736800" imgH="9321800" progId="Equation.DSMT4">
                    <p:embed/>
                  </p:oleObj>
                </mc:Choice>
                <mc:Fallback>
                  <p:oleObj r:id="rId5" imgW="27736800" imgH="9321800" progId="Equation.DSMT4">
                    <p:embed/>
                    <p:pic>
                      <p:nvPicPr>
                        <p:cNvPr id="0" name="图片 3077"/>
                        <p:cNvPicPr/>
                        <p:nvPr/>
                      </p:nvPicPr>
                      <p:blipFill>
                        <a:blip r:embed="rId6"/>
                        <a:stretch>
                          <a:fillRect/>
                        </a:stretch>
                      </p:blipFill>
                      <p:spPr>
                        <a:xfrm>
                          <a:off x="830" y="96"/>
                          <a:ext cx="322" cy="336"/>
                        </a:xfrm>
                        <a:prstGeom prst="rect">
                          <a:avLst/>
                        </a:prstGeom>
                        <a:noFill/>
                        <a:ln w="38100">
                          <a:noFill/>
                          <a:miter/>
                        </a:ln>
                      </p:spPr>
                    </p:pic>
                  </p:oleObj>
                </mc:Fallback>
              </mc:AlternateContent>
            </a:graphicData>
          </a:graphic>
        </p:graphicFrame>
        <p:sp>
          <p:nvSpPr>
            <p:cNvPr id="2357" name="矩形 2356"/>
            <p:cNvSpPr/>
            <p:nvPr/>
          </p:nvSpPr>
          <p:spPr>
            <a:xfrm>
              <a:off x="0" y="0"/>
              <a:ext cx="1344" cy="403"/>
            </a:xfrm>
            <a:prstGeom prst="rect">
              <a:avLst/>
            </a:prstGeom>
            <a:noFill/>
            <a:ln w="9525">
              <a:noFill/>
            </a:ln>
          </p:spPr>
          <p:txBody>
            <a:bodyPr wrap="none" anchor="t" anchorCtr="0"/>
            <a:lstStyle/>
            <a:p>
              <a:pPr fontAlgn="base">
                <a:lnSpc>
                  <a:spcPct val="150000"/>
                </a:lnSpc>
                <a:spcBef>
                  <a:spcPct val="0"/>
                </a:spcBef>
                <a:spcAft>
                  <a:spcPct val="0"/>
                </a:spcAft>
                <a:buClrTx/>
                <a:buSzPct val="100000"/>
                <a:buChar char="•"/>
              </a:pPr>
              <a:r>
                <a:rPr lang="en-US" altLang="zh-CN" sz="2400" b="1" baseline="0">
                  <a:latin typeface="楷体_GB2312" pitchFamily="49" charset="-122"/>
                  <a:ea typeface="楷体_GB2312" pitchFamily="49" charset="-122"/>
                </a:rPr>
                <a:t> </a:t>
              </a:r>
              <a:r>
                <a:rPr lang="zh-CN" altLang="en-US" sz="2400" b="1" baseline="0">
                  <a:solidFill>
                    <a:srgbClr val="CC00CC"/>
                  </a:solidFill>
                  <a:latin typeface="楷体_GB2312" pitchFamily="49" charset="-122"/>
                  <a:ea typeface="楷体_GB2312" pitchFamily="49" charset="-122"/>
                </a:rPr>
                <a:t>零假设    </a:t>
              </a:r>
              <a:r>
                <a:rPr lang="en-US" altLang="zh-CN" sz="2400" b="1" baseline="0">
                  <a:solidFill>
                    <a:srgbClr val="CC00CC"/>
                  </a:solidFill>
                  <a:latin typeface="楷体_GB2312" pitchFamily="49" charset="-122"/>
                  <a:ea typeface="楷体_GB2312" pitchFamily="49"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base">
                                        <p:cTn id="6" dur="1" fill="hold">
                                          <p:stCondLst>
                                            <p:cond delay="0"/>
                                          </p:stCondLst>
                                        </p:cTn>
                                        <p:tgtEl>
                                          <p:spTgt spid="2355"/>
                                        </p:tgtEl>
                                        <p:attrNameLst>
                                          <p:attrName>style.visibility</p:attrName>
                                        </p:attrNameLst>
                                      </p:cBhvr>
                                      <p:to>
                                        <p:strVal val="visible"/>
                                      </p:to>
                                    </p:set>
                                    <p:animEffect transition="in" filter="wipe(left)">
                                      <p:cBhvr additive="base">
                                        <p:cTn id="7" dur="500" fill="hold"/>
                                        <p:tgtEl>
                                          <p:spTgt spid="23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additive="base">
                                        <p:cTn id="11" dur="1" fill="hold">
                                          <p:stCondLst>
                                            <p:cond delay="0"/>
                                          </p:stCondLst>
                                        </p:cTn>
                                        <p:tgtEl>
                                          <p:spTgt spid="2348"/>
                                        </p:tgtEl>
                                        <p:attrNameLst>
                                          <p:attrName>style.visibility</p:attrName>
                                        </p:attrNameLst>
                                      </p:cBhvr>
                                      <p:to>
                                        <p:strVal val="visible"/>
                                      </p:to>
                                    </p:set>
                                    <p:animEffect transition="in" filter="wipe(up)">
                                      <p:cBhvr additive="base">
                                        <p:cTn id="12" dur="500" fill="hold"/>
                                        <p:tgtEl>
                                          <p:spTgt spid="23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additive="base">
                                        <p:cTn id="16" dur="1" fill="hold">
                                          <p:stCondLst>
                                            <p:cond delay="0"/>
                                          </p:stCondLst>
                                        </p:cTn>
                                        <p:tgtEl>
                                          <p:spTgt spid="2351"/>
                                        </p:tgtEl>
                                        <p:attrNameLst>
                                          <p:attrName>style.visibility</p:attrName>
                                        </p:attrNameLst>
                                      </p:cBhvr>
                                      <p:to>
                                        <p:strVal val="visible"/>
                                      </p:to>
                                    </p:set>
                                    <p:animEffect transition="in" filter="wipe(left)">
                                      <p:cBhvr additive="base">
                                        <p:cTn id="17" dur="500" fill="hold"/>
                                        <p:tgtEl>
                                          <p:spTgt spid="23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additive="base">
                                        <p:cTn id="21" dur="1" fill="hold">
                                          <p:stCondLst>
                                            <p:cond delay="0"/>
                                          </p:stCondLst>
                                        </p:cTn>
                                        <p:tgtEl>
                                          <p:spTgt spid="2350"/>
                                        </p:tgtEl>
                                        <p:attrNameLst>
                                          <p:attrName>style.visibility</p:attrName>
                                        </p:attrNameLst>
                                      </p:cBhvr>
                                      <p:to>
                                        <p:strVal val="visible"/>
                                      </p:to>
                                    </p:set>
                                    <p:animEffect transition="in" filter="wipe(left)">
                                      <p:cBhvr additive="base">
                                        <p:cTn id="22" dur="1000" fill="hold"/>
                                        <p:tgtEl>
                                          <p:spTgt spid="23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2" nodeType="clickEffect">
                                  <p:stCondLst>
                                    <p:cond delay="0"/>
                                  </p:stCondLst>
                                  <p:childTnLst>
                                    <p:set>
                                      <p:cBhvr additive="base">
                                        <p:cTn id="26" dur="1" fill="hold">
                                          <p:stCondLst>
                                            <p:cond delay="0"/>
                                          </p:stCondLst>
                                        </p:cTn>
                                        <p:tgtEl>
                                          <p:spTgt spid="2354"/>
                                        </p:tgtEl>
                                        <p:attrNameLst>
                                          <p:attrName>style.visibility</p:attrName>
                                        </p:attrNameLst>
                                      </p:cBhvr>
                                      <p:to>
                                        <p:strVal val="visible"/>
                                      </p:to>
                                    </p:set>
                                    <p:animEffect transition="in" filter="wipe(up)">
                                      <p:cBhvr additive="base">
                                        <p:cTn id="27" dur="500" fill="hold"/>
                                        <p:tgtEl>
                                          <p:spTgt spid="2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8" grpId="0" animBg="1"/>
      <p:bldP spid="2350" grpId="1" animBg="1"/>
      <p:bldP spid="2354"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dirty="0" smtClean="0"/>
              <a:t>4</a:t>
            </a:r>
            <a:r>
              <a:rPr lang="zh-CN" altLang="en-US" sz="5400" dirty="0" smtClean="0"/>
              <a:t>、数据清理</a:t>
            </a:r>
            <a:endParaRPr lang="zh-CN" altLang="en-US" sz="5400" dirty="0"/>
          </a:p>
        </p:txBody>
      </p:sp>
      <p:sp>
        <p:nvSpPr>
          <p:cNvPr id="3" name="内容占位符 2"/>
          <p:cNvSpPr>
            <a:spLocks noGrp="1"/>
          </p:cNvSpPr>
          <p:nvPr>
            <p:ph sz="quarter" idx="1"/>
          </p:nvPr>
        </p:nvSpPr>
        <p:spPr/>
        <p:txBody>
          <a:bodyPr>
            <a:normAutofit/>
          </a:bodyPr>
          <a:lstStyle/>
          <a:p>
            <a:pPr marL="0" indent="0">
              <a:buNone/>
            </a:pPr>
            <a:r>
              <a:rPr lang="zh-CN" altLang="en-US" sz="2800" dirty="0" smtClean="0"/>
              <a:t>      在资料的录入过程中肯定会难免出现一些小差错。因而在进行统计分析之前，应用仔细的进行数据清理工作，不让有错误的数据进入运算过程。</a:t>
            </a:r>
            <a:endParaRPr lang="en-US" altLang="zh-CN" sz="2800" dirty="0" smtClean="0"/>
          </a:p>
          <a:p>
            <a:pPr marL="0" indent="0">
              <a:buNone/>
            </a:pPr>
            <a:r>
              <a:rPr lang="en-US" altLang="zh-CN" sz="2800" dirty="0" smtClean="0"/>
              <a:t>      </a:t>
            </a:r>
            <a:r>
              <a:rPr lang="zh-CN" altLang="en-US" sz="2800" dirty="0" smtClean="0"/>
              <a:t>分为有效范围清理、逻辑一致性清理、数据质量抽查。</a:t>
            </a:r>
            <a:endParaRPr lang="zh-CN" altLang="en-US" sz="28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矩形 2359"/>
          <p:cNvSpPr/>
          <p:nvPr/>
        </p:nvSpPr>
        <p:spPr>
          <a:xfrm>
            <a:off x="396875" y="188913"/>
            <a:ext cx="893763" cy="517525"/>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2800" b="1" baseline="0">
                <a:solidFill>
                  <a:srgbClr val="CC00CC"/>
                </a:solidFill>
                <a:latin typeface="宋体" panose="02010600030101010101" pitchFamily="2" charset="-122"/>
                <a:ea typeface="宋体" panose="02010600030101010101" pitchFamily="2" charset="-122"/>
              </a:rPr>
              <a:t>例子</a:t>
            </a:r>
          </a:p>
        </p:txBody>
      </p:sp>
      <p:sp>
        <p:nvSpPr>
          <p:cNvPr id="2361" name="矩形 2360"/>
          <p:cNvSpPr/>
          <p:nvPr/>
        </p:nvSpPr>
        <p:spPr>
          <a:xfrm>
            <a:off x="396875" y="1773238"/>
            <a:ext cx="9067800" cy="639762"/>
          </a:xfrm>
          <a:prstGeom prst="rect">
            <a:avLst/>
          </a:prstGeom>
          <a:noFill/>
          <a:ln w="9525">
            <a:noFill/>
          </a:ln>
        </p:spPr>
        <p:txBody>
          <a:bodyPr/>
          <a:lstStyle/>
          <a:p>
            <a:pPr fontAlgn="base">
              <a:lnSpc>
                <a:spcPct val="150000"/>
              </a:lnSpc>
              <a:spcBef>
                <a:spcPct val="0"/>
              </a:spcBef>
              <a:spcAft>
                <a:spcPct val="0"/>
              </a:spcAft>
              <a:buClrTx/>
              <a:buSzPct val="100000"/>
            </a:pPr>
            <a:r>
              <a:rPr lang="en-US" altLang="en-US" sz="2400" b="1" baseline="0">
                <a:latin typeface="楷体_GB2312" pitchFamily="49" charset="-122"/>
                <a:ea typeface="楷体_GB2312" pitchFamily="49" charset="-122"/>
              </a:rPr>
              <a:t> </a:t>
            </a:r>
            <a:r>
              <a:rPr lang="zh-CN" altLang="en-US" sz="2400" b="1" baseline="0">
                <a:latin typeface="楷体_GB2312" pitchFamily="49" charset="-122"/>
                <a:ea typeface="楷体_GB2312" pitchFamily="49" charset="-122"/>
              </a:rPr>
              <a:t>教育工作者</a:t>
            </a:r>
            <a:r>
              <a:rPr lang="en-US" altLang="en-US" sz="2400" b="1" baseline="0">
                <a:latin typeface="楷体_GB2312" pitchFamily="49" charset="-122"/>
                <a:ea typeface="楷体_GB2312" pitchFamily="49" charset="-122"/>
              </a:rPr>
              <a:t>与公司职员的平均</a:t>
            </a:r>
            <a:r>
              <a:rPr lang="zh-CN" altLang="en-US" sz="2400" b="1" baseline="0">
                <a:latin typeface="楷体_GB2312" pitchFamily="49" charset="-122"/>
                <a:ea typeface="楷体_GB2312" pitchFamily="49" charset="-122"/>
              </a:rPr>
              <a:t>假日支出</a:t>
            </a:r>
            <a:r>
              <a:rPr lang="en-US" altLang="en-US" sz="2400" b="1" baseline="0">
                <a:latin typeface="楷体_GB2312" pitchFamily="49" charset="-122"/>
                <a:ea typeface="楷体_GB2312" pitchFamily="49" charset="-122"/>
              </a:rPr>
              <a:t>是否存在显著差异？</a:t>
            </a:r>
          </a:p>
        </p:txBody>
      </p:sp>
      <p:sp>
        <p:nvSpPr>
          <p:cNvPr id="2362" name="矩形 2361"/>
          <p:cNvSpPr/>
          <p:nvPr/>
        </p:nvSpPr>
        <p:spPr>
          <a:xfrm>
            <a:off x="1260475" y="4005263"/>
            <a:ext cx="7988300" cy="457200"/>
          </a:xfrm>
          <a:prstGeom prst="rect">
            <a:avLst/>
          </a:prstGeom>
          <a:noFill/>
          <a:ln w="9525">
            <a:noFill/>
          </a:ln>
        </p:spPr>
        <p:txBody>
          <a:bodyPr anchor="ctr" anchorCtr="0"/>
          <a:lstStyle/>
          <a:p>
            <a:pPr fontAlgn="base">
              <a:lnSpc>
                <a:spcPct val="100000"/>
              </a:lnSpc>
              <a:spcBef>
                <a:spcPct val="0"/>
              </a:spcBef>
              <a:spcAft>
                <a:spcPct val="0"/>
              </a:spcAft>
              <a:buClrTx/>
              <a:buSzPct val="100000"/>
            </a:pPr>
            <a:r>
              <a:rPr lang="zh-CN" altLang="en-US" sz="2400" b="1" baseline="0">
                <a:latin typeface="Arial" panose="020B0604020202020204" pitchFamily="34" charset="0"/>
                <a:ea typeface="楷体_GB2312" pitchFamily="49" charset="-122"/>
              </a:rPr>
              <a:t>科技文教人员与公司职员的平均假日支出</a:t>
            </a:r>
            <a:r>
              <a:rPr lang="zh-CN" altLang="en-US" sz="2400" b="1" baseline="0">
                <a:solidFill>
                  <a:schemeClr val="tx2"/>
                </a:solidFill>
                <a:latin typeface="Arial" panose="020B0604020202020204" pitchFamily="34" charset="0"/>
                <a:ea typeface="楷体_GB2312" pitchFamily="49" charset="-122"/>
              </a:rPr>
              <a:t>有显著差异</a:t>
            </a:r>
            <a:r>
              <a:rPr lang="zh-CN" altLang="en-US" sz="2400" b="1" baseline="0">
                <a:latin typeface="Arial" panose="020B0604020202020204" pitchFamily="34" charset="0"/>
                <a:ea typeface="楷体_GB2312" pitchFamily="49" charset="-122"/>
              </a:rPr>
              <a:t>。</a:t>
            </a:r>
          </a:p>
        </p:txBody>
      </p:sp>
      <p:sp>
        <p:nvSpPr>
          <p:cNvPr id="2363" name="矩形 2362"/>
          <p:cNvSpPr/>
          <p:nvPr/>
        </p:nvSpPr>
        <p:spPr>
          <a:xfrm>
            <a:off x="1187450" y="3141663"/>
            <a:ext cx="7346950" cy="457200"/>
          </a:xfrm>
          <a:prstGeom prst="rect">
            <a:avLst/>
          </a:prstGeom>
          <a:noFill/>
          <a:ln w="9525">
            <a:noFill/>
          </a:ln>
        </p:spPr>
        <p:txBody>
          <a:bodyPr wrap="none" anchor="ctr" anchorCtr="0"/>
          <a:lstStyle/>
          <a:p>
            <a:pPr fontAlgn="base">
              <a:lnSpc>
                <a:spcPct val="100000"/>
              </a:lnSpc>
              <a:spcBef>
                <a:spcPct val="0"/>
              </a:spcBef>
              <a:spcAft>
                <a:spcPct val="0"/>
              </a:spcAft>
              <a:buClrTx/>
              <a:buSzPct val="100000"/>
            </a:pPr>
            <a:r>
              <a:rPr lang="zh-CN" altLang="en-US" sz="2400" b="1" baseline="0">
                <a:latin typeface="楷体_GB2312" pitchFamily="49" charset="-122"/>
                <a:ea typeface="楷体_GB2312" pitchFamily="49" charset="-122"/>
              </a:rPr>
              <a:t>教育工作者</a:t>
            </a:r>
            <a:r>
              <a:rPr lang="en-US" altLang="en-US" sz="2400" b="1" baseline="0">
                <a:latin typeface="楷体_GB2312" pitchFamily="49" charset="-122"/>
                <a:ea typeface="楷体_GB2312" pitchFamily="49" charset="-122"/>
              </a:rPr>
              <a:t>与公司职员的平均假日支出</a:t>
            </a:r>
            <a:r>
              <a:rPr lang="en-US" altLang="en-US" sz="2400" b="1" baseline="0">
                <a:solidFill>
                  <a:schemeClr val="tx2"/>
                </a:solidFill>
                <a:latin typeface="楷体_GB2312" pitchFamily="49" charset="-122"/>
                <a:ea typeface="楷体_GB2312" pitchFamily="49" charset="-122"/>
              </a:rPr>
              <a:t>无显著差异</a:t>
            </a:r>
            <a:r>
              <a:rPr lang="en-US" altLang="en-US" sz="2400" b="1" baseline="0">
                <a:latin typeface="楷体_GB2312" pitchFamily="49" charset="-122"/>
                <a:ea typeface="楷体_GB2312" pitchFamily="49" charset="-122"/>
              </a:rPr>
              <a:t>； </a:t>
            </a:r>
          </a:p>
        </p:txBody>
      </p:sp>
      <p:graphicFrame>
        <p:nvGraphicFramePr>
          <p:cNvPr id="2364" name="对象 2363"/>
          <p:cNvGraphicFramePr>
            <a:graphicFrameLocks noChangeAspect="1"/>
          </p:cNvGraphicFramePr>
          <p:nvPr/>
        </p:nvGraphicFramePr>
        <p:xfrm>
          <a:off x="468313" y="4005263"/>
          <a:ext cx="525462" cy="457200"/>
        </p:xfrm>
        <a:graphic>
          <a:graphicData uri="http://schemas.openxmlformats.org/presentationml/2006/ole">
            <mc:AlternateContent xmlns:mc="http://schemas.openxmlformats.org/markup-compatibility/2006">
              <mc:Choice xmlns:v="urn:schemas-microsoft-com:vml" Requires="v">
                <p:oleObj spid="_x0000_s6187" r:id="rId3" imgW="35356800" imgH="9398000" progId="Equation.DSMT4">
                  <p:embed/>
                </p:oleObj>
              </mc:Choice>
              <mc:Fallback>
                <p:oleObj r:id="rId3" imgW="35356800" imgH="9398000" progId="Equation.DSMT4">
                  <p:embed/>
                  <p:pic>
                    <p:nvPicPr>
                      <p:cNvPr id="0" name="图片 3078"/>
                      <p:cNvPicPr/>
                      <p:nvPr/>
                    </p:nvPicPr>
                    <p:blipFill>
                      <a:blip r:embed="rId4"/>
                      <a:stretch>
                        <a:fillRect/>
                      </a:stretch>
                    </p:blipFill>
                    <p:spPr>
                      <a:xfrm>
                        <a:off x="468313" y="4005263"/>
                        <a:ext cx="525462" cy="457200"/>
                      </a:xfrm>
                      <a:prstGeom prst="rect">
                        <a:avLst/>
                      </a:prstGeom>
                      <a:noFill/>
                      <a:ln w="38100">
                        <a:noFill/>
                        <a:miter/>
                      </a:ln>
                    </p:spPr>
                  </p:pic>
                </p:oleObj>
              </mc:Fallback>
            </mc:AlternateContent>
          </a:graphicData>
        </a:graphic>
      </p:graphicFrame>
      <p:graphicFrame>
        <p:nvGraphicFramePr>
          <p:cNvPr id="2365" name="对象 2364"/>
          <p:cNvGraphicFramePr>
            <a:graphicFrameLocks noChangeAspect="1"/>
          </p:cNvGraphicFramePr>
          <p:nvPr/>
        </p:nvGraphicFramePr>
        <p:xfrm>
          <a:off x="539750" y="3068638"/>
          <a:ext cx="566738" cy="457200"/>
        </p:xfrm>
        <a:graphic>
          <a:graphicData uri="http://schemas.openxmlformats.org/presentationml/2006/ole">
            <mc:AlternateContent xmlns:mc="http://schemas.openxmlformats.org/markup-compatibility/2006">
              <mc:Choice xmlns:v="urn:schemas-microsoft-com:vml" Requires="v">
                <p:oleObj spid="_x0000_s6188" r:id="rId5" imgW="34251900" imgH="9398000" progId="Equation.DSMT4">
                  <p:embed/>
                </p:oleObj>
              </mc:Choice>
              <mc:Fallback>
                <p:oleObj r:id="rId5" imgW="34251900" imgH="9398000" progId="Equation.DSMT4">
                  <p:embed/>
                  <p:pic>
                    <p:nvPicPr>
                      <p:cNvPr id="0" name="图片 3079"/>
                      <p:cNvPicPr/>
                      <p:nvPr/>
                    </p:nvPicPr>
                    <p:blipFill>
                      <a:blip r:embed="rId6"/>
                      <a:stretch>
                        <a:fillRect/>
                      </a:stretch>
                    </p:blipFill>
                    <p:spPr>
                      <a:xfrm>
                        <a:off x="539750" y="3068638"/>
                        <a:ext cx="566738" cy="457200"/>
                      </a:xfrm>
                      <a:prstGeom prst="rect">
                        <a:avLst/>
                      </a:prstGeom>
                      <a:noFill/>
                      <a:ln w="38100">
                        <a:noFill/>
                        <a:miter/>
                      </a:ln>
                    </p:spPr>
                  </p:pic>
                </p:oleObj>
              </mc:Fallback>
            </mc:AlternateContent>
          </a:graphicData>
        </a:graphic>
      </p:graphicFrame>
      <p:graphicFrame>
        <p:nvGraphicFramePr>
          <p:cNvPr id="2366" name="对象 2365"/>
          <p:cNvGraphicFramePr>
            <a:graphicFrameLocks noChangeAspect="1"/>
          </p:cNvGraphicFramePr>
          <p:nvPr/>
        </p:nvGraphicFramePr>
        <p:xfrm>
          <a:off x="1187450" y="5013325"/>
          <a:ext cx="1597025" cy="463550"/>
        </p:xfrm>
        <a:graphic>
          <a:graphicData uri="http://schemas.openxmlformats.org/presentationml/2006/ole">
            <mc:AlternateContent xmlns:mc="http://schemas.openxmlformats.org/markup-compatibility/2006">
              <mc:Choice xmlns:v="urn:schemas-microsoft-com:vml" Requires="v">
                <p:oleObj spid="_x0000_s6189" r:id="rId7" imgW="22567900" imgH="10236200" progId="Equation.DSMT4">
                  <p:embed/>
                </p:oleObj>
              </mc:Choice>
              <mc:Fallback>
                <p:oleObj r:id="rId7" imgW="22567900" imgH="10236200" progId="Equation.DSMT4">
                  <p:embed/>
                  <p:pic>
                    <p:nvPicPr>
                      <p:cNvPr id="0" name="图片 3080"/>
                      <p:cNvPicPr/>
                      <p:nvPr/>
                    </p:nvPicPr>
                    <p:blipFill>
                      <a:blip r:embed="rId8"/>
                      <a:stretch>
                        <a:fillRect/>
                      </a:stretch>
                    </p:blipFill>
                    <p:spPr>
                      <a:xfrm>
                        <a:off x="1187450" y="5013325"/>
                        <a:ext cx="1597025" cy="463550"/>
                      </a:xfrm>
                      <a:prstGeom prst="rect">
                        <a:avLst/>
                      </a:prstGeom>
                      <a:noFill/>
                      <a:ln w="38100">
                        <a:noFill/>
                        <a:miter/>
                      </a:ln>
                    </p:spPr>
                  </p:pic>
                </p:oleObj>
              </mc:Fallback>
            </mc:AlternateContent>
          </a:graphicData>
        </a:graphic>
      </p:graphicFrame>
      <p:graphicFrame>
        <p:nvGraphicFramePr>
          <p:cNvPr id="2367" name="对象 2366"/>
          <p:cNvGraphicFramePr>
            <a:graphicFrameLocks noChangeAspect="1"/>
          </p:cNvGraphicFramePr>
          <p:nvPr/>
        </p:nvGraphicFramePr>
        <p:xfrm>
          <a:off x="4932363" y="5013325"/>
          <a:ext cx="1546225" cy="450850"/>
        </p:xfrm>
        <a:graphic>
          <a:graphicData uri="http://schemas.openxmlformats.org/presentationml/2006/ole">
            <mc:AlternateContent xmlns:mc="http://schemas.openxmlformats.org/markup-compatibility/2006">
              <mc:Choice xmlns:v="urn:schemas-microsoft-com:vml" Requires="v">
                <p:oleObj spid="_x0000_s6190" r:id="rId9" imgW="22390100" imgH="10236200" progId="Equation.DSMT4">
                  <p:embed/>
                </p:oleObj>
              </mc:Choice>
              <mc:Fallback>
                <p:oleObj r:id="rId9" imgW="22390100" imgH="10236200" progId="Equation.DSMT4">
                  <p:embed/>
                  <p:pic>
                    <p:nvPicPr>
                      <p:cNvPr id="0" name="图片 3076"/>
                      <p:cNvPicPr/>
                      <p:nvPr/>
                    </p:nvPicPr>
                    <p:blipFill>
                      <a:blip r:embed="rId10"/>
                      <a:stretch>
                        <a:fillRect/>
                      </a:stretch>
                    </p:blipFill>
                    <p:spPr>
                      <a:xfrm>
                        <a:off x="4932363" y="5013325"/>
                        <a:ext cx="1546225" cy="4508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additive="base">
                                        <p:cTn id="6" dur="1" fill="hold">
                                          <p:stCondLst>
                                            <p:cond delay="0"/>
                                          </p:stCondLst>
                                        </p:cTn>
                                        <p:tgtEl>
                                          <p:spTgt spid="2361"/>
                                        </p:tgtEl>
                                        <p:attrNameLst>
                                          <p:attrName>style.visibility</p:attrName>
                                        </p:attrNameLst>
                                      </p:cBhvr>
                                      <p:to>
                                        <p:strVal val="visible"/>
                                      </p:to>
                                    </p:set>
                                    <p:animEffect transition="in" filter="wipe(left)">
                                      <p:cBhvr additive="base">
                                        <p:cTn id="7" dur="1000" fill="hold"/>
                                        <p:tgtEl>
                                          <p:spTgt spid="23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additive="base">
                                        <p:cTn id="11" dur="1" fill="hold">
                                          <p:stCondLst>
                                            <p:cond delay="0"/>
                                          </p:stCondLst>
                                        </p:cTn>
                                        <p:tgtEl>
                                          <p:spTgt spid="2365"/>
                                        </p:tgtEl>
                                        <p:attrNameLst>
                                          <p:attrName>style.visibility</p:attrName>
                                        </p:attrNameLst>
                                      </p:cBhvr>
                                      <p:to>
                                        <p:strVal val="visible"/>
                                      </p:to>
                                    </p:set>
                                    <p:animEffect transition="in" filter="wipe(left)">
                                      <p:cBhvr additive="base">
                                        <p:cTn id="12" dur="1000" fill="hold"/>
                                        <p:tgtEl>
                                          <p:spTgt spid="2365"/>
                                        </p:tgtEl>
                                      </p:cBhvr>
                                    </p:animEffect>
                                  </p:childTnLst>
                                </p:cTn>
                              </p:par>
                            </p:childTnLst>
                          </p:cTn>
                        </p:par>
                        <p:par>
                          <p:cTn id="13" fill="hold">
                            <p:stCondLst>
                              <p:cond delay="1000"/>
                            </p:stCondLst>
                            <p:childTnLst>
                              <p:par>
                                <p:cTn id="14" presetID="22" presetClass="entr" presetSubtype="8" fill="hold" grpId="2" nodeType="afterEffect">
                                  <p:childTnLst>
                                    <p:set>
                                      <p:cBhvr additive="base">
                                        <p:cTn id="15" dur="1" fill="hold">
                                          <p:stCondLst>
                                            <p:cond delay="0"/>
                                          </p:stCondLst>
                                        </p:cTn>
                                        <p:tgtEl>
                                          <p:spTgt spid="2363"/>
                                        </p:tgtEl>
                                        <p:attrNameLst>
                                          <p:attrName>style.visibility</p:attrName>
                                        </p:attrNameLst>
                                      </p:cBhvr>
                                      <p:to>
                                        <p:strVal val="visible"/>
                                      </p:to>
                                    </p:set>
                                    <p:animEffect transition="in" filter="wipe(left)">
                                      <p:cBhvr additive="base">
                                        <p:cTn id="16" dur="1000" fill="hold"/>
                                        <p:tgtEl>
                                          <p:spTgt spid="23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additive="base">
                                        <p:cTn id="20" dur="1" fill="hold">
                                          <p:stCondLst>
                                            <p:cond delay="0"/>
                                          </p:stCondLst>
                                        </p:cTn>
                                        <p:tgtEl>
                                          <p:spTgt spid="2364"/>
                                        </p:tgtEl>
                                        <p:attrNameLst>
                                          <p:attrName>style.visibility</p:attrName>
                                        </p:attrNameLst>
                                      </p:cBhvr>
                                      <p:to>
                                        <p:strVal val="visible"/>
                                      </p:to>
                                    </p:set>
                                    <p:animEffect transition="in" filter="wipe(left)">
                                      <p:cBhvr additive="base">
                                        <p:cTn id="21" dur="1000" fill="hold"/>
                                        <p:tgtEl>
                                          <p:spTgt spid="2364"/>
                                        </p:tgtEl>
                                      </p:cBhvr>
                                    </p:animEffect>
                                  </p:childTnLst>
                                </p:cTn>
                              </p:par>
                            </p:childTnLst>
                          </p:cTn>
                        </p:par>
                        <p:par>
                          <p:cTn id="22" fill="hold">
                            <p:stCondLst>
                              <p:cond delay="1000"/>
                            </p:stCondLst>
                            <p:childTnLst>
                              <p:par>
                                <p:cTn id="23" presetID="22" presetClass="entr" presetSubtype="8" fill="hold" grpId="1" nodeType="afterEffect">
                                  <p:childTnLst>
                                    <p:set>
                                      <p:cBhvr additive="base">
                                        <p:cTn id="24" dur="1" fill="hold">
                                          <p:stCondLst>
                                            <p:cond delay="0"/>
                                          </p:stCondLst>
                                        </p:cTn>
                                        <p:tgtEl>
                                          <p:spTgt spid="2362"/>
                                        </p:tgtEl>
                                        <p:attrNameLst>
                                          <p:attrName>style.visibility</p:attrName>
                                        </p:attrNameLst>
                                      </p:cBhvr>
                                      <p:to>
                                        <p:strVal val="visible"/>
                                      </p:to>
                                    </p:set>
                                    <p:animEffect transition="in" filter="wipe(left)">
                                      <p:cBhvr additive="base">
                                        <p:cTn id="25" dur="1000" fill="hold"/>
                                        <p:tgtEl>
                                          <p:spTgt spid="23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additive="base">
                                        <p:cTn id="29" dur="1" fill="hold">
                                          <p:stCondLst>
                                            <p:cond delay="0"/>
                                          </p:stCondLst>
                                        </p:cTn>
                                        <p:tgtEl>
                                          <p:spTgt spid="2366"/>
                                        </p:tgtEl>
                                        <p:attrNameLst>
                                          <p:attrName>style.visibility</p:attrName>
                                        </p:attrNameLst>
                                      </p:cBhvr>
                                      <p:to>
                                        <p:strVal val="visible"/>
                                      </p:to>
                                    </p:set>
                                    <p:animEffect transition="in" filter="wipe(left)">
                                      <p:cBhvr additive="base">
                                        <p:cTn id="30" dur="1000" fill="hold"/>
                                        <p:tgtEl>
                                          <p:spTgt spid="2366"/>
                                        </p:tgtEl>
                                      </p:cBhvr>
                                    </p:animEffect>
                                  </p:childTnLst>
                                </p:cTn>
                              </p:par>
                              <p:par>
                                <p:cTn id="31" presetID="22" presetClass="entr" presetSubtype="8" fill="hold" nodeType="withEffect">
                                  <p:stCondLst>
                                    <p:cond delay="0"/>
                                  </p:stCondLst>
                                  <p:childTnLst>
                                    <p:set>
                                      <p:cBhvr additive="base">
                                        <p:cTn id="32" dur="1" fill="hold">
                                          <p:stCondLst>
                                            <p:cond delay="0"/>
                                          </p:stCondLst>
                                        </p:cTn>
                                        <p:tgtEl>
                                          <p:spTgt spid="2367"/>
                                        </p:tgtEl>
                                        <p:attrNameLst>
                                          <p:attrName>style.visibility</p:attrName>
                                        </p:attrNameLst>
                                      </p:cBhvr>
                                      <p:to>
                                        <p:strVal val="visible"/>
                                      </p:to>
                                    </p:set>
                                    <p:animEffect transition="in" filter="wipe(left)">
                                      <p:cBhvr additive="base">
                                        <p:cTn id="33" dur="1000" fill="hold"/>
                                        <p:tgtEl>
                                          <p:spTgt spid="2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animBg="1"/>
      <p:bldP spid="2362" grpId="1" animBg="1"/>
      <p:bldP spid="2363"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矩形 2369"/>
          <p:cNvSpPr/>
          <p:nvPr/>
        </p:nvSpPr>
        <p:spPr>
          <a:xfrm>
            <a:off x="395288" y="1555750"/>
            <a:ext cx="6735762" cy="1189038"/>
          </a:xfrm>
          <a:prstGeom prst="rect">
            <a:avLst/>
          </a:prstGeom>
          <a:noFill/>
          <a:ln w="9525">
            <a:noFill/>
          </a:ln>
        </p:spPr>
        <p:txBody>
          <a:bodyPr wrap="none" anchor="ctr" anchorCtr="0"/>
          <a:lstStyle/>
          <a:p>
            <a:pPr fontAlgn="base">
              <a:lnSpc>
                <a:spcPct val="150000"/>
              </a:lnSpc>
              <a:spcBef>
                <a:spcPct val="0"/>
              </a:spcBef>
              <a:spcAft>
                <a:spcPct val="0"/>
              </a:spcAft>
              <a:buClrTx/>
              <a:buSzPct val="100000"/>
            </a:pPr>
            <a:r>
              <a:rPr lang="en-US" altLang="zh-CN" sz="2400" b="1" baseline="0">
                <a:latin typeface="楷体_GB2312" pitchFamily="49" charset="-122"/>
                <a:ea typeface="楷体_GB2312" pitchFamily="49" charset="-122"/>
              </a:rPr>
              <a:t>   </a:t>
            </a:r>
            <a:r>
              <a:rPr lang="zh-CN" altLang="en-US" sz="2400" b="1" baseline="0">
                <a:latin typeface="楷体_GB2312" pitchFamily="49" charset="-122"/>
                <a:ea typeface="楷体_GB2312" pitchFamily="49" charset="-122"/>
              </a:rPr>
              <a:t>两个值的差距多小时才能认为“无显著差异”？</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这两个值的差距多大时才能认为“有显著差异”？ </a:t>
            </a:r>
          </a:p>
        </p:txBody>
      </p:sp>
      <p:sp>
        <p:nvSpPr>
          <p:cNvPr id="2371" name="矩形 2370"/>
          <p:cNvSpPr/>
          <p:nvPr/>
        </p:nvSpPr>
        <p:spPr>
          <a:xfrm>
            <a:off x="612775" y="981075"/>
            <a:ext cx="5803900" cy="579438"/>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en-US" altLang="en-US" sz="3200" b="1" baseline="0">
                <a:solidFill>
                  <a:srgbClr val="CC00CC"/>
                </a:solidFill>
                <a:latin typeface="楷体_GB2312" pitchFamily="49" charset="-122"/>
                <a:ea typeface="楷体_GB2312" pitchFamily="49" charset="-122"/>
              </a:rPr>
              <a:t>显著性（</a:t>
            </a:r>
            <a:r>
              <a:rPr lang="zh-CN" altLang="en-US" sz="3200" b="1" baseline="0">
                <a:solidFill>
                  <a:srgbClr val="CC00CC"/>
                </a:solidFill>
                <a:latin typeface="楷体_GB2312" pitchFamily="49" charset="-122"/>
                <a:ea typeface="楷体_GB2312" pitchFamily="49" charset="-122"/>
              </a:rPr>
              <a:t>p值|</a:t>
            </a:r>
            <a:r>
              <a:rPr lang="en-US" altLang="en-US" sz="3200" b="1" baseline="0">
                <a:solidFill>
                  <a:srgbClr val="CC00CC"/>
                </a:solidFill>
                <a:ea typeface="宋体" panose="02010600030101010101" pitchFamily="2" charset="-122"/>
              </a:rPr>
              <a:t>Sig.</a:t>
            </a:r>
            <a:r>
              <a:rPr lang="en-US" altLang="en-US" sz="3200" b="1" baseline="0">
                <a:solidFill>
                  <a:srgbClr val="CC00CC"/>
                </a:solidFill>
                <a:latin typeface="楷体_GB2312" pitchFamily="49" charset="-122"/>
                <a:ea typeface="楷体_GB2312" pitchFamily="49" charset="-122"/>
              </a:rPr>
              <a:t>）：</a:t>
            </a:r>
            <a:r>
              <a:rPr lang="zh-CN" altLang="en-US" sz="3200" b="1" baseline="0">
                <a:solidFill>
                  <a:srgbClr val="CC00CC"/>
                </a:solidFill>
                <a:latin typeface="楷体_GB2312" pitchFamily="49" charset="-122"/>
                <a:ea typeface="楷体_GB2312" pitchFamily="49" charset="-122"/>
              </a:rPr>
              <a:t>相伴概率</a:t>
            </a:r>
          </a:p>
        </p:txBody>
      </p:sp>
      <p:sp>
        <p:nvSpPr>
          <p:cNvPr id="2372" name="矩形 2371"/>
          <p:cNvSpPr/>
          <p:nvPr/>
        </p:nvSpPr>
        <p:spPr>
          <a:xfrm>
            <a:off x="468313" y="2852738"/>
            <a:ext cx="8915400" cy="1371600"/>
          </a:xfrm>
          <a:prstGeom prst="rect">
            <a:avLst/>
          </a:prstGeom>
          <a:noFill/>
          <a:ln w="9525">
            <a:noFill/>
          </a:ln>
        </p:spPr>
        <p:txBody>
          <a:bodyPr anchor="ctr" anchorCtr="0"/>
          <a:lstStyle/>
          <a:p>
            <a:pPr fontAlgn="base">
              <a:lnSpc>
                <a:spcPct val="150000"/>
              </a:lnSpc>
              <a:spcBef>
                <a:spcPct val="0"/>
              </a:spcBef>
              <a:spcAft>
                <a:spcPct val="0"/>
              </a:spcAft>
              <a:buClrTx/>
              <a:buSzPct val="100000"/>
            </a:pPr>
            <a:r>
              <a:rPr lang="en-US" altLang="en-US" sz="2400" b="1" baseline="0">
                <a:latin typeface="楷体_GB2312" pitchFamily="49" charset="-122"/>
                <a:ea typeface="楷体_GB2312" pitchFamily="49" charset="-122"/>
              </a:rPr>
              <a:t> </a:t>
            </a:r>
            <a:r>
              <a:rPr lang="en-US" altLang="en-US" sz="3200" b="1" baseline="0">
                <a:solidFill>
                  <a:srgbClr val="CC00CC"/>
                </a:solidFill>
                <a:latin typeface="楷体_GB2312" pitchFamily="49" charset="-122"/>
                <a:ea typeface="楷体_GB2312" pitchFamily="49" charset="-122"/>
              </a:rPr>
              <a:t>显著性水平</a:t>
            </a:r>
            <a:r>
              <a:rPr lang="zh-CN" altLang="en-US" sz="3200" b="1" baseline="0">
                <a:solidFill>
                  <a:srgbClr val="CC00CC"/>
                </a:solidFill>
                <a:latin typeface="楷体_GB2312" pitchFamily="49" charset="-122"/>
                <a:ea typeface="楷体_GB2312" pitchFamily="49" charset="-122"/>
              </a:rPr>
              <a:t>（α）</a:t>
            </a:r>
            <a:r>
              <a:rPr lang="en-US" altLang="en-US" sz="3200" b="1" baseline="0">
                <a:solidFill>
                  <a:srgbClr val="CC00CC"/>
                </a:solidFill>
                <a:latin typeface="楷体_GB2312" pitchFamily="49" charset="-122"/>
                <a:ea typeface="楷体_GB2312" pitchFamily="49" charset="-122"/>
              </a:rPr>
              <a:t>：</a:t>
            </a:r>
            <a:r>
              <a:rPr lang="zh-CN" altLang="en-US" sz="2400" b="1" baseline="0">
                <a:latin typeface="楷体_GB2312" pitchFamily="49" charset="-122"/>
                <a:ea typeface="楷体_GB2312" pitchFamily="49" charset="-122"/>
              </a:rPr>
              <a:t>即</a:t>
            </a:r>
            <a:r>
              <a:rPr lang="en-US" altLang="en-US" sz="2400" b="1" baseline="0">
                <a:latin typeface="楷体_GB2312" pitchFamily="49" charset="-122"/>
                <a:ea typeface="楷体_GB2312" pitchFamily="49" charset="-122"/>
              </a:rPr>
              <a:t>拒绝零假设的标准。</a:t>
            </a:r>
            <a:r>
              <a:rPr lang="zh-CN" altLang="en-US" sz="2400" b="1" baseline="0">
                <a:latin typeface="楷体_GB2312" pitchFamily="49" charset="-122"/>
                <a:ea typeface="楷体_GB2312" pitchFamily="49" charset="-122"/>
              </a:rPr>
              <a:t>α有两个水平，0.05或0.01.</a:t>
            </a:r>
            <a:r>
              <a:rPr lang="en-US" altLang="en-US" sz="2400" b="1" baseline="0">
                <a:latin typeface="楷体_GB2312" pitchFamily="49" charset="-122"/>
                <a:ea typeface="楷体_GB2312" pitchFamily="49" charset="-122"/>
              </a:rPr>
              <a:t>SPSS默认的显著性水平为0.05。</a:t>
            </a:r>
          </a:p>
        </p:txBody>
      </p:sp>
      <p:sp>
        <p:nvSpPr>
          <p:cNvPr id="2373" name="矩形 2372"/>
          <p:cNvSpPr/>
          <p:nvPr/>
        </p:nvSpPr>
        <p:spPr>
          <a:xfrm>
            <a:off x="684213" y="4581525"/>
            <a:ext cx="7040562" cy="457200"/>
          </a:xfrm>
          <a:prstGeom prst="rect">
            <a:avLst/>
          </a:prstGeom>
          <a:solidFill>
            <a:srgbClr val="33CC33"/>
          </a:solidFill>
          <a:ln w="9525">
            <a:noFill/>
          </a:ln>
        </p:spPr>
        <p:txBody>
          <a:bodyPr wrap="none" anchor="ctr" anchorCtr="0"/>
          <a:lstStyle/>
          <a:p>
            <a:pPr fontAlgn="base">
              <a:lnSpc>
                <a:spcPct val="100000"/>
              </a:lnSpc>
              <a:spcBef>
                <a:spcPct val="0"/>
              </a:spcBef>
              <a:spcAft>
                <a:spcPct val="0"/>
              </a:spcAft>
              <a:buClrTx/>
              <a:buSzPct val="100000"/>
            </a:pPr>
            <a:r>
              <a:rPr lang="en-US" altLang="en-US" sz="2400" b="1" baseline="0">
                <a:latin typeface="楷体_GB2312" pitchFamily="49" charset="-122"/>
                <a:ea typeface="楷体_GB2312" pitchFamily="49" charset="-122"/>
              </a:rPr>
              <a:t>当Sig.&lt;</a:t>
            </a:r>
            <a:r>
              <a:rPr lang="zh-CN" altLang="en-US" sz="2400" b="1" baseline="0">
                <a:latin typeface="Arial" panose="020B0604020202020204" pitchFamily="34" charset="0"/>
                <a:ea typeface="宋体" panose="02010600030101010101" pitchFamily="2" charset="-122"/>
              </a:rPr>
              <a:t>α</a:t>
            </a:r>
            <a:r>
              <a:rPr lang="en-US" altLang="en-US" sz="2400" b="1" baseline="0">
                <a:latin typeface="楷体_GB2312" pitchFamily="49" charset="-122"/>
                <a:ea typeface="楷体_GB2312" pitchFamily="49" charset="-122"/>
              </a:rPr>
              <a:t>时，拒绝零假设，即认为“有显著差异”。</a:t>
            </a:r>
          </a:p>
        </p:txBody>
      </p:sp>
      <p:sp>
        <p:nvSpPr>
          <p:cNvPr id="2374" name="矩形 2373"/>
          <p:cNvSpPr/>
          <p:nvPr/>
        </p:nvSpPr>
        <p:spPr>
          <a:xfrm>
            <a:off x="684213" y="5373688"/>
            <a:ext cx="7040562" cy="457200"/>
          </a:xfrm>
          <a:prstGeom prst="rect">
            <a:avLst/>
          </a:prstGeom>
          <a:solidFill>
            <a:srgbClr val="33CC33"/>
          </a:solidFill>
          <a:ln w="9525">
            <a:noFill/>
          </a:ln>
        </p:spPr>
        <p:txBody>
          <a:bodyPr wrap="none" anchor="ctr" anchorCtr="0"/>
          <a:lstStyle/>
          <a:p>
            <a:pPr fontAlgn="base">
              <a:lnSpc>
                <a:spcPct val="100000"/>
              </a:lnSpc>
              <a:spcBef>
                <a:spcPct val="0"/>
              </a:spcBef>
              <a:spcAft>
                <a:spcPct val="0"/>
              </a:spcAft>
              <a:buClrTx/>
              <a:buSzPct val="100000"/>
            </a:pPr>
            <a:r>
              <a:rPr lang="en-US" altLang="en-US" sz="2400" b="1" baseline="0">
                <a:latin typeface="楷体_GB2312" pitchFamily="49" charset="-122"/>
                <a:ea typeface="楷体_GB2312" pitchFamily="49" charset="-122"/>
              </a:rPr>
              <a:t>当Sig.&gt;</a:t>
            </a:r>
            <a:r>
              <a:rPr lang="zh-CN" altLang="en-US" sz="2400" b="1" baseline="0">
                <a:latin typeface="Arial" panose="020B0604020202020204" pitchFamily="34" charset="0"/>
                <a:ea typeface="宋体" panose="02010600030101010101" pitchFamily="2" charset="-122"/>
              </a:rPr>
              <a:t>α</a:t>
            </a:r>
            <a:r>
              <a:rPr lang="en-US" altLang="en-US" sz="2400" b="1" baseline="0">
                <a:latin typeface="楷体_GB2312" pitchFamily="49" charset="-122"/>
                <a:ea typeface="楷体_GB2312" pitchFamily="49" charset="-122"/>
              </a:rPr>
              <a:t>时，接受零假设，即认为“无显著差异”。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additive="base">
                                        <p:cTn id="6" dur="1" fill="hold">
                                          <p:stCondLst>
                                            <p:cond delay="0"/>
                                          </p:stCondLst>
                                        </p:cTn>
                                        <p:tgtEl>
                                          <p:spTgt spid="2370"/>
                                        </p:tgtEl>
                                        <p:attrNameLst>
                                          <p:attrName>style.visibility</p:attrName>
                                        </p:attrNameLst>
                                      </p:cBhvr>
                                      <p:to>
                                        <p:strVal val="visible"/>
                                      </p:to>
                                    </p:set>
                                    <p:animEffect transition="in" filter="wipe(left)">
                                      <p:cBhvr additive="base">
                                        <p:cTn id="7" dur="1000" fill="hold"/>
                                        <p:tgtEl>
                                          <p:spTgt spid="2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additive="base">
                                        <p:cTn id="11" dur="1" fill="hold">
                                          <p:stCondLst>
                                            <p:cond delay="0"/>
                                          </p:stCondLst>
                                        </p:cTn>
                                        <p:tgtEl>
                                          <p:spTgt spid="2371"/>
                                        </p:tgtEl>
                                        <p:attrNameLst>
                                          <p:attrName>style.visibility</p:attrName>
                                        </p:attrNameLst>
                                      </p:cBhvr>
                                      <p:to>
                                        <p:strVal val="visible"/>
                                      </p:to>
                                    </p:set>
                                    <p:animEffect transition="in" filter="wipe(left)">
                                      <p:cBhvr additive="base">
                                        <p:cTn id="12" dur="1000" fill="hold"/>
                                        <p:tgtEl>
                                          <p:spTgt spid="2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2" nodeType="clickEffect">
                                  <p:stCondLst>
                                    <p:cond delay="0"/>
                                  </p:stCondLst>
                                  <p:childTnLst>
                                    <p:set>
                                      <p:cBhvr additive="base">
                                        <p:cTn id="16" dur="1" fill="hold">
                                          <p:stCondLst>
                                            <p:cond delay="0"/>
                                          </p:stCondLst>
                                        </p:cTn>
                                        <p:tgtEl>
                                          <p:spTgt spid="2372"/>
                                        </p:tgtEl>
                                        <p:attrNameLst>
                                          <p:attrName>style.visibility</p:attrName>
                                        </p:attrNameLst>
                                      </p:cBhvr>
                                      <p:to>
                                        <p:strVal val="visible"/>
                                      </p:to>
                                    </p:set>
                                    <p:animEffect transition="in" filter="wipe(left)">
                                      <p:cBhvr additive="base">
                                        <p:cTn id="17" dur="1000" fill="hold"/>
                                        <p:tgtEl>
                                          <p:spTgt spid="23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3" nodeType="clickEffect">
                                  <p:stCondLst>
                                    <p:cond delay="0"/>
                                  </p:stCondLst>
                                  <p:childTnLst>
                                    <p:set>
                                      <p:cBhvr additive="base">
                                        <p:cTn id="21" dur="1" fill="hold">
                                          <p:stCondLst>
                                            <p:cond delay="0"/>
                                          </p:stCondLst>
                                        </p:cTn>
                                        <p:tgtEl>
                                          <p:spTgt spid="2373"/>
                                        </p:tgtEl>
                                        <p:attrNameLst>
                                          <p:attrName>style.visibility</p:attrName>
                                        </p:attrNameLst>
                                      </p:cBhvr>
                                      <p:to>
                                        <p:strVal val="visible"/>
                                      </p:to>
                                    </p:set>
                                    <p:animEffect transition="in" filter="wipe(left)">
                                      <p:cBhvr additive="base">
                                        <p:cTn id="22" dur="2000" fill="hold"/>
                                        <p:tgtEl>
                                          <p:spTgt spid="23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4" nodeType="clickEffect">
                                  <p:stCondLst>
                                    <p:cond delay="0"/>
                                  </p:stCondLst>
                                  <p:childTnLst>
                                    <p:set>
                                      <p:cBhvr additive="base">
                                        <p:cTn id="26" dur="1" fill="hold">
                                          <p:stCondLst>
                                            <p:cond delay="0"/>
                                          </p:stCondLst>
                                        </p:cTn>
                                        <p:tgtEl>
                                          <p:spTgt spid="2374"/>
                                        </p:tgtEl>
                                        <p:attrNameLst>
                                          <p:attrName>style.visibility</p:attrName>
                                        </p:attrNameLst>
                                      </p:cBhvr>
                                      <p:to>
                                        <p:strVal val="visible"/>
                                      </p:to>
                                    </p:set>
                                    <p:animEffect transition="in" filter="wipe(left)">
                                      <p:cBhvr additive="base">
                                        <p:cTn id="27" dur="2000" fill="hold"/>
                                        <p:tgtEl>
                                          <p:spTgt spid="2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0" grpId="0" animBg="1"/>
      <p:bldP spid="2371" grpId="1" animBg="1"/>
      <p:bldP spid="2372" grpId="2" animBg="1"/>
      <p:bldP spid="2373" grpId="3" bldLvl="0" animBg="1"/>
      <p:bldP spid="2374" grpId="4"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 name="矩形 2376"/>
          <p:cNvSpPr/>
          <p:nvPr/>
        </p:nvSpPr>
        <p:spPr>
          <a:xfrm>
            <a:off x="228600" y="152400"/>
            <a:ext cx="9070975" cy="1735138"/>
          </a:xfrm>
          <a:prstGeom prst="rect">
            <a:avLst/>
          </a:prstGeom>
          <a:noFill/>
          <a:ln w="9525">
            <a:noFill/>
          </a:ln>
        </p:spPr>
        <p:txBody>
          <a:bodyPr wrap="none" anchor="ctr" anchorCtr="0"/>
          <a:lstStyle/>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比如正态分布曲线，通常</a:t>
            </a:r>
            <a:r>
              <a:rPr lang="en-US" altLang="zh-CN" sz="2400" b="1" baseline="0">
                <a:latin typeface="楷体_GB2312" pitchFamily="49" charset="-122"/>
                <a:ea typeface="楷体_GB2312" pitchFamily="49" charset="-122"/>
              </a:rPr>
              <a:t>5%</a:t>
            </a:r>
            <a:r>
              <a:rPr lang="zh-CN" altLang="en-US" sz="2400" b="1" baseline="0">
                <a:latin typeface="楷体_GB2312" pitchFamily="49" charset="-122"/>
                <a:ea typeface="楷体_GB2312" pitchFamily="49" charset="-122"/>
              </a:rPr>
              <a:t>或</a:t>
            </a:r>
            <a:r>
              <a:rPr lang="en-US" altLang="zh-CN" sz="2400" b="1" baseline="0">
                <a:latin typeface="楷体_GB2312" pitchFamily="49" charset="-122"/>
                <a:ea typeface="楷体_GB2312" pitchFamily="49" charset="-122"/>
              </a:rPr>
              <a:t>1%</a:t>
            </a:r>
            <a:r>
              <a:rPr lang="zh-CN" altLang="en-US" sz="2400" b="1" baseline="0">
                <a:latin typeface="楷体_GB2312" pitchFamily="49" charset="-122"/>
                <a:ea typeface="楷体_GB2312" pitchFamily="49" charset="-122"/>
              </a:rPr>
              <a:t>的概率被习惯认为是“不易发生”。</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因此，在</a:t>
            </a:r>
            <a:r>
              <a:rPr lang="en-US" altLang="zh-CN" sz="2400" b="1" baseline="0">
                <a:latin typeface="楷体_GB2312" pitchFamily="49" charset="-122"/>
                <a:ea typeface="楷体_GB2312" pitchFamily="49" charset="-122"/>
              </a:rPr>
              <a:t>5%</a:t>
            </a:r>
            <a:r>
              <a:rPr lang="zh-CN" altLang="en-US" sz="2400" b="1" baseline="0">
                <a:latin typeface="楷体_GB2312" pitchFamily="49" charset="-122"/>
                <a:ea typeface="楷体_GB2312" pitchFamily="49" charset="-122"/>
              </a:rPr>
              <a:t>点右边的值被认为是不符合零假设：我们拒绝零假设；</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在</a:t>
            </a:r>
            <a:r>
              <a:rPr lang="en-US" altLang="zh-CN" sz="2400" b="1" baseline="0">
                <a:latin typeface="楷体_GB2312" pitchFamily="49" charset="-122"/>
                <a:ea typeface="楷体_GB2312" pitchFamily="49" charset="-122"/>
              </a:rPr>
              <a:t>5%</a:t>
            </a:r>
            <a:r>
              <a:rPr lang="zh-CN" altLang="en-US" sz="2400" b="1" baseline="0">
                <a:latin typeface="楷体_GB2312" pitchFamily="49" charset="-122"/>
                <a:ea typeface="楷体_GB2312" pitchFamily="49" charset="-122"/>
              </a:rPr>
              <a:t>点左边的值则认为接受零假设。 </a:t>
            </a:r>
          </a:p>
        </p:txBody>
      </p:sp>
      <p:grpSp>
        <p:nvGrpSpPr>
          <p:cNvPr id="2378" name="组合 2377"/>
          <p:cNvGrpSpPr/>
          <p:nvPr/>
        </p:nvGrpSpPr>
        <p:grpSpPr>
          <a:xfrm>
            <a:off x="838200" y="2057400"/>
            <a:ext cx="7315200" cy="3459163"/>
            <a:chOff x="0" y="0"/>
            <a:chExt cx="5296" cy="2508"/>
          </a:xfrm>
        </p:grpSpPr>
        <p:sp>
          <p:nvSpPr>
            <p:cNvPr id="2379" name="矩形 2378"/>
            <p:cNvSpPr/>
            <p:nvPr/>
          </p:nvSpPr>
          <p:spPr>
            <a:xfrm>
              <a:off x="0" y="0"/>
              <a:ext cx="5296" cy="2508"/>
            </a:xfrm>
            <a:prstGeom prst="rect">
              <a:avLst/>
            </a:prstGeom>
            <a:noFill/>
            <a:ln w="9525">
              <a:noFill/>
            </a:ln>
          </p:spPr>
          <p:txBody>
            <a:bodyPr/>
            <a:lstStyle/>
            <a:p>
              <a:endParaRPr/>
            </a:p>
          </p:txBody>
        </p:sp>
        <p:grpSp>
          <p:nvGrpSpPr>
            <p:cNvPr id="2380" name="组合 2379"/>
            <p:cNvGrpSpPr/>
            <p:nvPr/>
          </p:nvGrpSpPr>
          <p:grpSpPr>
            <a:xfrm>
              <a:off x="0" y="0"/>
              <a:ext cx="5296" cy="2508"/>
              <a:chOff x="0" y="0"/>
              <a:chExt cx="5296" cy="2508"/>
            </a:xfrm>
          </p:grpSpPr>
          <p:cxnSp>
            <p:nvCxnSpPr>
              <p:cNvPr id="2381" name="直接连接符 2380"/>
              <p:cNvCxnSpPr/>
              <p:nvPr/>
            </p:nvCxnSpPr>
            <p:spPr>
              <a:xfrm>
                <a:off x="0" y="1881"/>
                <a:ext cx="4905" cy="3"/>
              </a:xfrm>
              <a:prstGeom prst="line">
                <a:avLst/>
              </a:prstGeom>
              <a:ln w="9525" cap="flat" cmpd="sng">
                <a:solidFill>
                  <a:srgbClr val="000000"/>
                </a:solidFill>
                <a:prstDash val="solid"/>
                <a:headEnd type="none" w="med" len="med"/>
                <a:tailEnd type="triangle" w="med" len="med"/>
              </a:ln>
            </p:spPr>
          </p:cxnSp>
          <p:cxnSp>
            <p:nvCxnSpPr>
              <p:cNvPr id="2382" name="直接连接符 2381"/>
              <p:cNvCxnSpPr/>
              <p:nvPr/>
            </p:nvCxnSpPr>
            <p:spPr>
              <a:xfrm flipV="1">
                <a:off x="2505" y="0"/>
                <a:ext cx="1" cy="2508"/>
              </a:xfrm>
              <a:prstGeom prst="line">
                <a:avLst/>
              </a:prstGeom>
              <a:ln w="9525" cap="flat" cmpd="sng">
                <a:solidFill>
                  <a:srgbClr val="000000"/>
                </a:solidFill>
                <a:prstDash val="solid"/>
                <a:headEnd type="none" w="med" len="med"/>
                <a:tailEnd type="triangle" w="med" len="med"/>
              </a:ln>
            </p:spPr>
          </p:cxnSp>
          <p:sp>
            <p:nvSpPr>
              <p:cNvPr id="2383" name="未知"/>
              <p:cNvSpPr/>
              <p:nvPr/>
            </p:nvSpPr>
            <p:spPr>
              <a:xfrm>
                <a:off x="313" y="523"/>
                <a:ext cx="4174" cy="1258"/>
              </a:xfrm>
              <a:noFill/>
              <a:ln w="9525" cap="flat" cmpd="sng">
                <a:solidFill>
                  <a:srgbClr val="000000"/>
                </a:solidFill>
                <a:prstDash val="solid"/>
                <a:headEnd type="none" w="med" len="med"/>
                <a:tailEnd type="none" w="med" len="med"/>
              </a:ln>
            </p:spPr>
            <p:txBody>
              <a:bodyPr/>
              <a:lstStyle/>
              <a:p>
                <a:endParaRPr lang="zh-CN" altLang="en-US"/>
              </a:p>
            </p:txBody>
          </p:sp>
          <p:cxnSp>
            <p:nvCxnSpPr>
              <p:cNvPr id="2384" name="直接连接符 2383"/>
              <p:cNvCxnSpPr/>
              <p:nvPr/>
            </p:nvCxnSpPr>
            <p:spPr>
              <a:xfrm flipH="1">
                <a:off x="3861" y="1568"/>
                <a:ext cx="0" cy="313"/>
              </a:xfrm>
              <a:prstGeom prst="line">
                <a:avLst/>
              </a:prstGeom>
              <a:ln w="28575" cap="flat" cmpd="sng">
                <a:solidFill>
                  <a:srgbClr val="000000"/>
                </a:solidFill>
                <a:prstDash val="sysDot"/>
                <a:headEnd type="none" w="med" len="med"/>
                <a:tailEnd type="none" w="med" len="med"/>
              </a:ln>
            </p:spPr>
          </p:cxnSp>
          <p:cxnSp>
            <p:nvCxnSpPr>
              <p:cNvPr id="2385" name="直接连接符 2384"/>
              <p:cNvCxnSpPr/>
              <p:nvPr/>
            </p:nvCxnSpPr>
            <p:spPr>
              <a:xfrm flipV="1">
                <a:off x="4207" y="1150"/>
                <a:ext cx="489" cy="626"/>
              </a:xfrm>
              <a:prstGeom prst="line">
                <a:avLst/>
              </a:prstGeom>
              <a:ln w="9525" cap="flat" cmpd="sng">
                <a:solidFill>
                  <a:srgbClr val="000000"/>
                </a:solidFill>
                <a:prstDash val="solid"/>
                <a:headEnd type="none" w="med" len="med"/>
                <a:tailEnd type="triangle" w="med" len="med"/>
              </a:ln>
            </p:spPr>
          </p:cxnSp>
          <p:graphicFrame>
            <p:nvGraphicFramePr>
              <p:cNvPr id="2386" name="对象 2385"/>
              <p:cNvGraphicFramePr>
                <a:graphicFrameLocks noChangeAspect="1"/>
              </p:cNvGraphicFramePr>
              <p:nvPr/>
            </p:nvGraphicFramePr>
            <p:xfrm>
              <a:off x="4861" y="627"/>
              <a:ext cx="435" cy="244"/>
            </p:xfrm>
            <a:graphic>
              <a:graphicData uri="http://schemas.openxmlformats.org/presentationml/2006/ole">
                <mc:AlternateContent xmlns:mc="http://schemas.openxmlformats.org/markup-compatibility/2006">
                  <mc:Choice xmlns:v="urn:schemas-microsoft-com:vml" Requires="v">
                    <p:oleObj spid="_x0000_s7184" r:id="rId3" imgW="30441900" imgH="10414000" progId="Equation.DSMT4">
                      <p:embed/>
                    </p:oleObj>
                  </mc:Choice>
                  <mc:Fallback>
                    <p:oleObj r:id="rId3" imgW="30441900" imgH="10414000" progId="Equation.DSMT4">
                      <p:embed/>
                      <p:pic>
                        <p:nvPicPr>
                          <p:cNvPr id="0" name="图片 3083"/>
                          <p:cNvPicPr/>
                          <p:nvPr/>
                        </p:nvPicPr>
                        <p:blipFill>
                          <a:blip r:embed="rId4"/>
                          <a:stretch>
                            <a:fillRect/>
                          </a:stretch>
                        </p:blipFill>
                        <p:spPr>
                          <a:xfrm>
                            <a:off x="4861" y="627"/>
                            <a:ext cx="435" cy="244"/>
                          </a:xfrm>
                          <a:prstGeom prst="rect">
                            <a:avLst/>
                          </a:prstGeom>
                          <a:noFill/>
                          <a:ln w="38100">
                            <a:noFill/>
                            <a:miter/>
                          </a:ln>
                        </p:spPr>
                      </p:pic>
                    </p:oleObj>
                  </mc:Fallback>
                </mc:AlternateContent>
              </a:graphicData>
            </a:graphic>
          </p:graphicFrame>
        </p:grpSp>
      </p:grpSp>
      <p:sp>
        <p:nvSpPr>
          <p:cNvPr id="2387" name="矩形 2386"/>
          <p:cNvSpPr/>
          <p:nvPr/>
        </p:nvSpPr>
        <p:spPr>
          <a:xfrm>
            <a:off x="0" y="5638800"/>
            <a:ext cx="9086850" cy="1187450"/>
          </a:xfrm>
          <a:prstGeom prst="rect">
            <a:avLst/>
          </a:prstGeom>
          <a:solidFill>
            <a:srgbClr val="33CC33"/>
          </a:solidFill>
          <a:ln w="9525" cap="flat" cmpd="sng">
            <a:solidFill>
              <a:srgbClr val="33CC33"/>
            </a:solidFill>
            <a:prstDash val="solid"/>
            <a:miter/>
            <a:headEnd type="none" w="med" len="med"/>
            <a:tailEnd type="none" w="med" len="med"/>
          </a:ln>
        </p:spPr>
        <p:txBody>
          <a:bodyPr wrap="none" anchor="ctr" anchorCtr="0"/>
          <a:lstStyle/>
          <a:p>
            <a:pPr fontAlgn="base">
              <a:lnSpc>
                <a:spcPct val="150000"/>
              </a:lnSpc>
              <a:spcBef>
                <a:spcPct val="0"/>
              </a:spcBef>
              <a:spcAft>
                <a:spcPct val="0"/>
              </a:spcAft>
              <a:buClrTx/>
              <a:buSzPct val="100000"/>
            </a:pPr>
            <a:r>
              <a:rPr lang="en-US" altLang="zh-CN" sz="2400" b="1" baseline="0">
                <a:latin typeface="楷体_GB2312" pitchFamily="49" charset="-122"/>
                <a:ea typeface="楷体_GB2312" pitchFamily="49" charset="-122"/>
              </a:rPr>
              <a:t>    </a:t>
            </a:r>
            <a:r>
              <a:rPr lang="zh-CN" altLang="en-US" sz="2400" b="1" baseline="0">
                <a:latin typeface="楷体_GB2312" pitchFamily="49" charset="-122"/>
                <a:ea typeface="楷体_GB2312" pitchFamily="49" charset="-122"/>
              </a:rPr>
              <a:t>如果</a:t>
            </a:r>
            <a:r>
              <a:rPr lang="en-US" altLang="zh-CN" sz="2400" b="1" baseline="0">
                <a:latin typeface="楷体_GB2312" pitchFamily="49" charset="-122"/>
                <a:ea typeface="楷体_GB2312" pitchFamily="49" charset="-122"/>
              </a:rPr>
              <a:t>Sig.</a:t>
            </a:r>
            <a:r>
              <a:rPr lang="zh-CN" altLang="en-US" sz="2400" b="1" baseline="0">
                <a:latin typeface="楷体_GB2312" pitchFamily="49" charset="-122"/>
                <a:ea typeface="楷体_GB2312" pitchFamily="49" charset="-122"/>
              </a:rPr>
              <a:t>小于</a:t>
            </a:r>
            <a:r>
              <a:rPr lang="en-US" altLang="zh-CN" sz="2400" b="1" baseline="0">
                <a:latin typeface="楷体_GB2312" pitchFamily="49" charset="-122"/>
                <a:ea typeface="楷体_GB2312" pitchFamily="49" charset="-122"/>
              </a:rPr>
              <a:t>0.0005</a:t>
            </a:r>
            <a:r>
              <a:rPr lang="zh-CN" altLang="en-US" sz="2400" b="1" baseline="0">
                <a:latin typeface="楷体_GB2312" pitchFamily="49" charset="-122"/>
                <a:ea typeface="楷体_GB2312" pitchFamily="49" charset="-122"/>
              </a:rPr>
              <a:t>，在</a:t>
            </a:r>
            <a:r>
              <a:rPr lang="en-US" altLang="zh-CN" sz="2400" b="1" baseline="0">
                <a:latin typeface="楷体_GB2312" pitchFamily="49" charset="-122"/>
                <a:ea typeface="楷体_GB2312" pitchFamily="49" charset="-122"/>
              </a:rPr>
              <a:t>SPSS</a:t>
            </a:r>
            <a:r>
              <a:rPr lang="zh-CN" altLang="en-US" sz="2400" b="1" baseline="0">
                <a:latin typeface="楷体_GB2312" pitchFamily="49" charset="-122"/>
                <a:ea typeface="楷体_GB2312" pitchFamily="49" charset="-122"/>
              </a:rPr>
              <a:t>的输出结果中，就会出现</a:t>
            </a:r>
            <a:r>
              <a:rPr lang="en-US" altLang="zh-CN" sz="2400" b="1" baseline="0">
                <a:latin typeface="楷体_GB2312" pitchFamily="49" charset="-122"/>
                <a:ea typeface="楷体_GB2312" pitchFamily="49" charset="-122"/>
              </a:rPr>
              <a:t>.000</a:t>
            </a:r>
            <a:r>
              <a:rPr lang="zh-CN" altLang="en-US" sz="2400" b="1" baseline="0">
                <a:latin typeface="楷体_GB2312" pitchFamily="49" charset="-122"/>
                <a:ea typeface="楷体_GB2312" pitchFamily="49" charset="-122"/>
              </a:rPr>
              <a:t>，</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因为</a:t>
            </a:r>
            <a:r>
              <a:rPr lang="en-US" altLang="zh-CN" sz="2400" b="1" baseline="0">
                <a:latin typeface="楷体_GB2312" pitchFamily="49" charset="-122"/>
                <a:ea typeface="楷体_GB2312" pitchFamily="49" charset="-122"/>
              </a:rPr>
              <a:t>SPSS</a:t>
            </a:r>
            <a:r>
              <a:rPr lang="zh-CN" altLang="en-US" sz="2400" b="1" baseline="0">
                <a:latin typeface="楷体_GB2312" pitchFamily="49" charset="-122"/>
                <a:ea typeface="楷体_GB2312" pitchFamily="49" charset="-122"/>
              </a:rPr>
              <a:t>只保留小数点后面三位数字。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additive="base">
                                        <p:cTn id="6" dur="1" fill="hold">
                                          <p:stCondLst>
                                            <p:cond delay="0"/>
                                          </p:stCondLst>
                                        </p:cTn>
                                        <p:tgtEl>
                                          <p:spTgt spid="2378"/>
                                        </p:tgtEl>
                                        <p:attrNameLst>
                                          <p:attrName>style.visibility</p:attrName>
                                        </p:attrNameLst>
                                      </p:cBhvr>
                                      <p:to>
                                        <p:strVal val="visible"/>
                                      </p:to>
                                    </p:set>
                                    <p:animEffect transition="in" filter="wipe(down)">
                                      <p:cBhvr additive="base">
                                        <p:cTn id="7" dur="2000" fill="hold"/>
                                        <p:tgtEl>
                                          <p:spTgt spid="23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additive="base">
                                        <p:cTn id="11" dur="1" fill="hold">
                                          <p:stCondLst>
                                            <p:cond delay="0"/>
                                          </p:stCondLst>
                                        </p:cTn>
                                        <p:tgtEl>
                                          <p:spTgt spid="2387"/>
                                        </p:tgtEl>
                                        <p:attrNameLst>
                                          <p:attrName>style.visibility</p:attrName>
                                        </p:attrNameLst>
                                      </p:cBhvr>
                                      <p:to>
                                        <p:strVal val="visible"/>
                                      </p:to>
                                    </p:set>
                                    <p:animEffect transition="in" filter="wipe(left)">
                                      <p:cBhvr additive="base">
                                        <p:cTn id="12" dur="1000" fill="hold"/>
                                        <p:tgtEl>
                                          <p:spTgt spid="2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0" name="矩形 2389"/>
          <p:cNvSpPr/>
          <p:nvPr/>
        </p:nvSpPr>
        <p:spPr>
          <a:xfrm>
            <a:off x="533400" y="1447800"/>
            <a:ext cx="8169275" cy="1800225"/>
          </a:xfrm>
          <a:prstGeom prst="rect">
            <a:avLst/>
          </a:prstGeom>
          <a:noFill/>
          <a:ln w="9525">
            <a:noFill/>
          </a:ln>
        </p:spPr>
        <p:txBody>
          <a:bodyPr/>
          <a:lstStyle/>
          <a:p>
            <a:pPr fontAlgn="base">
              <a:lnSpc>
                <a:spcPct val="100000"/>
              </a:lnSpc>
              <a:spcBef>
                <a:spcPct val="0"/>
              </a:spcBef>
              <a:spcAft>
                <a:spcPct val="0"/>
              </a:spcAft>
              <a:buClrTx/>
              <a:buSzPct val="100000"/>
            </a:pPr>
            <a:r>
              <a:rPr lang="en-US" altLang="zh-CN" sz="2800" baseline="0">
                <a:latin typeface="Times New Roman" panose="02020603050405020304" pitchFamily="18" charset="0"/>
                <a:ea typeface="黑体" panose="02010609060101010101" pitchFamily="49" charset="-122"/>
              </a:rPr>
              <a:t>       </a:t>
            </a:r>
            <a:r>
              <a:rPr lang="zh-CN" altLang="en-US" sz="2800" baseline="0">
                <a:latin typeface="Times New Roman" panose="02020603050405020304" pitchFamily="18" charset="0"/>
                <a:ea typeface="黑体" panose="02010609060101010101" pitchFamily="49" charset="-122"/>
              </a:rPr>
              <a:t>第</a:t>
            </a:r>
            <a:r>
              <a:rPr lang="en-US" altLang="zh-CN" sz="2800" baseline="0">
                <a:latin typeface="Times New Roman" panose="02020603050405020304" pitchFamily="18" charset="0"/>
                <a:ea typeface="黑体" panose="02010609060101010101" pitchFamily="49" charset="-122"/>
              </a:rPr>
              <a:t>Ⅰ</a:t>
            </a:r>
            <a:r>
              <a:rPr lang="zh-CN" altLang="en-US" sz="2800" baseline="0">
                <a:latin typeface="Times New Roman" panose="02020603050405020304" pitchFamily="18" charset="0"/>
                <a:ea typeface="黑体" panose="02010609060101010101" pitchFamily="49" charset="-122"/>
              </a:rPr>
              <a:t>类错误</a:t>
            </a:r>
            <a:r>
              <a:rPr lang="zh-CN" altLang="en-US" sz="2800" baseline="0">
                <a:latin typeface="Times New Roman" panose="02020603050405020304" pitchFamily="18" charset="0"/>
                <a:ea typeface="宋体" panose="02010600030101010101" pitchFamily="2" charset="-122"/>
              </a:rPr>
              <a:t>，当原假设</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为真时，却作出拒绝</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的判断，通常称之为</a:t>
            </a:r>
            <a:r>
              <a:rPr lang="zh-CN" altLang="en-US" sz="2800" baseline="0">
                <a:solidFill>
                  <a:srgbClr val="FF0000"/>
                </a:solidFill>
                <a:latin typeface="Times New Roman" panose="02020603050405020304" pitchFamily="18" charset="0"/>
                <a:ea typeface="黑体" panose="02010609060101010101" pitchFamily="49" charset="-122"/>
              </a:rPr>
              <a:t>弃真错误</a:t>
            </a:r>
            <a:r>
              <a:rPr lang="zh-CN" altLang="en-US" sz="2800" baseline="0">
                <a:latin typeface="Times New Roman" panose="02020603050405020304" pitchFamily="18" charset="0"/>
                <a:ea typeface="宋体" panose="02010600030101010101" pitchFamily="2" charset="-122"/>
              </a:rPr>
              <a:t>，由于样本的随机性，犯这类错误的可能性是不可避免的。若将犯这一类错误的概率记为，则有</a:t>
            </a:r>
            <a:r>
              <a:rPr lang="en-US" altLang="zh-CN" sz="2800" i="1" baseline="0">
                <a:latin typeface="Times New Roman" panose="02020603050405020304" pitchFamily="18" charset="0"/>
                <a:ea typeface="宋体" panose="02010600030101010101" pitchFamily="2" charset="-122"/>
              </a:rPr>
              <a:t>P</a:t>
            </a:r>
            <a:r>
              <a:rPr lang="en-US" altLang="zh-CN" sz="2800" baseline="0">
                <a:latin typeface="Times New Roman" panose="02020603050405020304" pitchFamily="18" charset="0"/>
                <a:ea typeface="宋体" panose="02010600030101010101" pitchFamily="2" charset="-122"/>
              </a:rPr>
              <a:t>{</a:t>
            </a:r>
            <a:r>
              <a:rPr lang="zh-CN" altLang="en-US" sz="2800" baseline="0">
                <a:latin typeface="Times New Roman" panose="02020603050405020304" pitchFamily="18" charset="0"/>
                <a:ea typeface="宋体" panose="02010600030101010101" pitchFamily="2" charset="-122"/>
              </a:rPr>
              <a:t>拒绝</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en-US" altLang="zh-CN" sz="2800" baseline="0">
                <a:latin typeface="Times New Roman" panose="02020603050405020304" pitchFamily="18" charset="0"/>
                <a:ea typeface="宋体" panose="02010600030101010101" pitchFamily="2" charset="-122"/>
              </a:rPr>
              <a:t>|</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为真</a:t>
            </a:r>
            <a:r>
              <a:rPr lang="en-US" altLang="zh-CN" sz="2800" baseline="0">
                <a:latin typeface="Times New Roman" panose="02020603050405020304" pitchFamily="18" charset="0"/>
                <a:ea typeface="宋体" panose="02010600030101010101" pitchFamily="2" charset="-122"/>
              </a:rPr>
              <a:t>}=</a:t>
            </a:r>
            <a:r>
              <a:rPr lang="en-US" altLang="zh-CN" sz="2800" baseline="0">
                <a:latin typeface="Times New Roman" panose="02020603050405020304" pitchFamily="18" charset="0"/>
                <a:ea typeface="宋体" panose="02010600030101010101" pitchFamily="2" charset="-122"/>
                <a:sym typeface="Symbol" panose="05050102010706020507" pitchFamily="18" charset="2"/>
              </a:rPr>
              <a:t></a:t>
            </a:r>
            <a:r>
              <a:rPr lang="zh-CN" altLang="en-US" sz="2800" baseline="0">
                <a:latin typeface="Times New Roman" panose="02020603050405020304" pitchFamily="18" charset="0"/>
                <a:ea typeface="宋体" panose="02010600030101010101" pitchFamily="2" charset="-122"/>
              </a:rPr>
              <a:t>。</a:t>
            </a:r>
            <a:r>
              <a:rPr lang="zh-CN" altLang="en-US" sz="2800" baseline="0">
                <a:latin typeface="Times New Roman" panose="02020603050405020304" pitchFamily="18" charset="0"/>
                <a:ea typeface="楷体_GB2312" pitchFamily="49" charset="-122"/>
              </a:rPr>
              <a:t> </a:t>
            </a:r>
          </a:p>
        </p:txBody>
      </p:sp>
      <p:sp>
        <p:nvSpPr>
          <p:cNvPr id="2391" name="矩形 2390"/>
          <p:cNvSpPr/>
          <p:nvPr/>
        </p:nvSpPr>
        <p:spPr>
          <a:xfrm>
            <a:off x="533400" y="3810000"/>
            <a:ext cx="8093075" cy="1800225"/>
          </a:xfrm>
          <a:prstGeom prst="rect">
            <a:avLst/>
          </a:prstGeom>
          <a:noFill/>
          <a:ln w="9525">
            <a:noFill/>
          </a:ln>
        </p:spPr>
        <p:txBody>
          <a:bodyPr/>
          <a:lstStyle/>
          <a:p>
            <a:pPr fontAlgn="base">
              <a:lnSpc>
                <a:spcPct val="100000"/>
              </a:lnSpc>
              <a:spcBef>
                <a:spcPct val="0"/>
              </a:spcBef>
              <a:spcAft>
                <a:spcPct val="0"/>
              </a:spcAft>
              <a:buClrTx/>
              <a:buSzPct val="100000"/>
            </a:pPr>
            <a:r>
              <a:rPr lang="en-US" altLang="zh-CN" sz="2800" baseline="0">
                <a:latin typeface="Times New Roman" panose="02020603050405020304" pitchFamily="18" charset="0"/>
                <a:ea typeface="黑体" panose="02010609060101010101" pitchFamily="49" charset="-122"/>
              </a:rPr>
              <a:t>       </a:t>
            </a:r>
            <a:r>
              <a:rPr lang="zh-CN" altLang="en-US" sz="2800" baseline="0">
                <a:latin typeface="Times New Roman" panose="02020603050405020304" pitchFamily="18" charset="0"/>
                <a:ea typeface="黑体" panose="02010609060101010101" pitchFamily="49" charset="-122"/>
              </a:rPr>
              <a:t>第</a:t>
            </a:r>
            <a:r>
              <a:rPr lang="en-US" altLang="zh-CN" sz="2800" baseline="0">
                <a:latin typeface="Times New Roman" panose="02020603050405020304" pitchFamily="18" charset="0"/>
                <a:ea typeface="黑体" panose="02010609060101010101" pitchFamily="49" charset="-122"/>
              </a:rPr>
              <a:t>Ⅱ</a:t>
            </a:r>
            <a:r>
              <a:rPr lang="zh-CN" altLang="en-US" sz="2800" baseline="0">
                <a:latin typeface="Times New Roman" panose="02020603050405020304" pitchFamily="18" charset="0"/>
                <a:ea typeface="黑体" panose="02010609060101010101" pitchFamily="49" charset="-122"/>
              </a:rPr>
              <a:t>类错误</a:t>
            </a:r>
            <a:r>
              <a:rPr lang="zh-CN" altLang="en-US" sz="2800" baseline="0">
                <a:latin typeface="Times New Roman" panose="02020603050405020304" pitchFamily="18" charset="0"/>
                <a:ea typeface="宋体" panose="02010600030101010101" pitchFamily="2" charset="-122"/>
              </a:rPr>
              <a:t>，当原假设</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不成立时，却作出接受</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的决定，这类错误称之为</a:t>
            </a:r>
            <a:r>
              <a:rPr lang="zh-CN" altLang="en-US" sz="2800" baseline="0">
                <a:solidFill>
                  <a:srgbClr val="FF0000"/>
                </a:solidFill>
                <a:latin typeface="Times New Roman" panose="02020603050405020304" pitchFamily="18" charset="0"/>
                <a:ea typeface="黑体" panose="02010609060101010101" pitchFamily="49" charset="-122"/>
              </a:rPr>
              <a:t>取伪错误</a:t>
            </a:r>
            <a:r>
              <a:rPr lang="zh-CN" altLang="en-US" sz="2800" baseline="0">
                <a:latin typeface="Times New Roman" panose="02020603050405020304" pitchFamily="18" charset="0"/>
                <a:ea typeface="宋体" panose="02010600030101010101" pitchFamily="2" charset="-122"/>
              </a:rPr>
              <a:t>，这类错误同样是不可避免的。若将犯这类错误的概率记为，则有</a:t>
            </a:r>
            <a:r>
              <a:rPr lang="en-US" altLang="zh-CN" sz="2800" i="1" baseline="0">
                <a:latin typeface="Times New Roman" panose="02020603050405020304" pitchFamily="18" charset="0"/>
                <a:ea typeface="宋体" panose="02010600030101010101" pitchFamily="2" charset="-122"/>
              </a:rPr>
              <a:t>P</a:t>
            </a:r>
            <a:r>
              <a:rPr lang="en-US" altLang="zh-CN" sz="2800" baseline="0">
                <a:latin typeface="Times New Roman" panose="02020603050405020304" pitchFamily="18" charset="0"/>
                <a:ea typeface="宋体" panose="02010600030101010101" pitchFamily="2" charset="-122"/>
              </a:rPr>
              <a:t>{</a:t>
            </a:r>
            <a:r>
              <a:rPr lang="zh-CN" altLang="en-US" sz="2800" baseline="0">
                <a:latin typeface="Times New Roman" panose="02020603050405020304" pitchFamily="18" charset="0"/>
                <a:ea typeface="宋体" panose="02010600030101010101" pitchFamily="2" charset="-122"/>
              </a:rPr>
              <a:t>接受</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en-US" altLang="zh-CN" sz="2800" baseline="0">
                <a:latin typeface="Times New Roman" panose="02020603050405020304" pitchFamily="18" charset="0"/>
                <a:ea typeface="宋体" panose="02010600030101010101" pitchFamily="2" charset="-122"/>
              </a:rPr>
              <a:t>|</a:t>
            </a:r>
            <a:r>
              <a:rPr lang="en-US" altLang="zh-CN" sz="2800" i="1" baseline="0">
                <a:latin typeface="Times New Roman" panose="02020603050405020304" pitchFamily="18" charset="0"/>
                <a:ea typeface="宋体" panose="02010600030101010101" pitchFamily="2" charset="-122"/>
              </a:rPr>
              <a:t>H</a:t>
            </a:r>
            <a:r>
              <a:rPr lang="en-US" altLang="zh-CN" sz="2800" baseline="-30000">
                <a:latin typeface="Times New Roman" panose="02020603050405020304" pitchFamily="18" charset="0"/>
                <a:ea typeface="宋体" panose="02010600030101010101" pitchFamily="2" charset="-122"/>
              </a:rPr>
              <a:t>0</a:t>
            </a:r>
            <a:r>
              <a:rPr lang="zh-CN" altLang="en-US" sz="2800" baseline="0">
                <a:latin typeface="Times New Roman" panose="02020603050405020304" pitchFamily="18" charset="0"/>
                <a:ea typeface="宋体" panose="02010600030101010101" pitchFamily="2" charset="-122"/>
              </a:rPr>
              <a:t>为假</a:t>
            </a:r>
            <a:r>
              <a:rPr lang="en-US" altLang="zh-CN" sz="2800" baseline="0">
                <a:latin typeface="Times New Roman" panose="02020603050405020304" pitchFamily="18" charset="0"/>
                <a:ea typeface="宋体" panose="02010600030101010101" pitchFamily="2" charset="-122"/>
              </a:rPr>
              <a:t>}= </a:t>
            </a:r>
            <a:r>
              <a:rPr lang="en-US" altLang="zh-CN" sz="2800" baseline="0">
                <a:latin typeface="Times New Roman" panose="02020603050405020304" pitchFamily="18" charset="0"/>
                <a:ea typeface="宋体" panose="02010600030101010101" pitchFamily="2" charset="-122"/>
                <a:sym typeface="Symbol" panose="05050102010706020507" pitchFamily="18" charset="2"/>
              </a:rPr>
              <a:t></a:t>
            </a:r>
            <a:r>
              <a:rPr lang="en-US" altLang="zh-CN" sz="2800" baseline="0">
                <a:latin typeface="Times New Roman" panose="02020603050405020304" pitchFamily="18" charset="0"/>
                <a:ea typeface="宋体" panose="02010600030101010101" pitchFamily="2" charset="-122"/>
              </a:rPr>
              <a:t> </a:t>
            </a:r>
            <a:r>
              <a:rPr lang="zh-CN" altLang="en-US" sz="2800" baseline="0">
                <a:latin typeface="Times New Roman" panose="02020603050405020304" pitchFamily="18" charset="0"/>
                <a:ea typeface="宋体" panose="02010600030101010101" pitchFamily="2" charset="-122"/>
              </a:rPr>
              <a:t>。</a:t>
            </a:r>
            <a:r>
              <a:rPr lang="zh-CN" altLang="en-US" sz="2800" baseline="0">
                <a:latin typeface="Times New Roman" panose="02020603050405020304" pitchFamily="18" charset="0"/>
                <a:ea typeface="楷体_GB2312" pitchFamily="49" charset="-122"/>
              </a:rPr>
              <a:t> </a:t>
            </a:r>
          </a:p>
        </p:txBody>
      </p:sp>
      <p:sp>
        <p:nvSpPr>
          <p:cNvPr id="2392" name="标题 2391"/>
          <p:cNvSpPr>
            <a:spLocks noGrp="1"/>
          </p:cNvSpPr>
          <p:nvPr>
            <p:ph type="title" idx="4294967295"/>
          </p:nvPr>
        </p:nvSpPr>
        <p:spPr>
          <a:xfrm>
            <a:off x="609600" y="352425"/>
            <a:ext cx="7772400" cy="274638"/>
          </a:xfrm>
        </p:spPr>
        <p:txBody>
          <a:bodyPr wrap="square" anchor="ctr" anchorCtr="0"/>
          <a:lstStyle/>
          <a:p>
            <a:pPr>
              <a:spcBef>
                <a:spcPct val="50000"/>
              </a:spcBef>
            </a:pPr>
            <a:r>
              <a:rPr lang="en-US" altLang="en-US" sz="4000">
                <a:solidFill>
                  <a:schemeClr val="accent2"/>
                </a:solidFill>
              </a:rPr>
              <a:t>假设检验中</a:t>
            </a:r>
            <a:r>
              <a:rPr lang="zh-CN" altLang="en-US" sz="4000">
                <a:solidFill>
                  <a:schemeClr val="accent2"/>
                </a:solidFill>
              </a:rPr>
              <a:t>的</a:t>
            </a:r>
            <a:r>
              <a:rPr lang="en-US" altLang="en-US" sz="4000">
                <a:solidFill>
                  <a:schemeClr val="accent2"/>
                </a:solidFill>
              </a:rPr>
              <a:t>两类错误</a:t>
            </a:r>
            <a:r>
              <a:rPr lang="en-US" altLang="en-US" sz="4000">
                <a:solidFill>
                  <a:srgbClr val="3333FF"/>
                </a:solidFill>
              </a:rPr>
              <a:t> </a:t>
            </a:r>
            <a:r>
              <a:rPr lang="en-US" altLang="en-US" sz="2400">
                <a:solidFill>
                  <a:srgbClr val="3333FF"/>
                </a:solidFill>
              </a:rPr>
              <a:t>     </a:t>
            </a:r>
            <a:endParaRPr lang="en-US" altLang="en-US" sz="2400" baseline="-25000">
              <a:solidFill>
                <a:srgbClr val="3333FF"/>
              </a:solidFill>
            </a:endParaRPr>
          </a:p>
        </p:txBody>
      </p:sp>
      <p:sp>
        <p:nvSpPr>
          <p:cNvPr id="2393" name="动作按钮: 上一张 2392"/>
          <p:cNvSpPr/>
          <p:nvPr/>
        </p:nvSpPr>
        <p:spPr>
          <a:xfrm>
            <a:off x="8305800" y="6324600"/>
            <a:ext cx="388938" cy="304800"/>
          </a:xfrm>
          <a:prstGeom prst="actionButtonReturn">
            <a:avLst/>
          </a:prstGeom>
          <a:blipFill rotWithShape="0">
            <a:blip r:embed="rId2"/>
          </a:blipFill>
          <a:ln w="9525" cap="flat" cmpd="sng">
            <a:solidFill>
              <a:srgbClr val="113F71"/>
            </a:solidFill>
            <a:prstDash val="solid"/>
            <a:miter/>
            <a:headEnd type="none" w="med" len="med"/>
            <a:tailEnd type="none" w="med" len="med"/>
          </a:ln>
        </p:spPr>
        <p:txBody>
          <a:body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2" nodeType="clickEffect">
                                  <p:stCondLst>
                                    <p:cond delay="0"/>
                                  </p:stCondLst>
                                  <p:childTnLst>
                                    <p:set>
                                      <p:cBhvr additive="base">
                                        <p:cTn id="6" dur="1" fill="hold">
                                          <p:stCondLst>
                                            <p:cond delay="0"/>
                                          </p:stCondLst>
                                        </p:cTn>
                                        <p:tgtEl>
                                          <p:spTgt spid="2392"/>
                                        </p:tgtEl>
                                        <p:attrNameLst>
                                          <p:attrName>style.visibility</p:attrName>
                                        </p:attrNameLst>
                                      </p:cBhvr>
                                      <p:to>
                                        <p:strVal val="visible"/>
                                      </p:to>
                                    </p:set>
                                    <p:anim calcmode="lin" valueType="num">
                                      <p:cBhvr additive="base">
                                        <p:cTn id="7" dur="500" fill="hold"/>
                                        <p:tgtEl>
                                          <p:spTgt spid="2392"/>
                                        </p:tgtEl>
                                        <p:attrNameLst>
                                          <p:attrName>ppt_x</p:attrName>
                                        </p:attrNameLst>
                                      </p:cBhvr>
                                      <p:tavLst>
                                        <p:tav tm="0">
                                          <p:val>
                                            <p:strVal val="0-#ppt_w/2"/>
                                          </p:val>
                                        </p:tav>
                                        <p:tav tm="100000">
                                          <p:val>
                                            <p:strVal val="#ppt_x"/>
                                          </p:val>
                                        </p:tav>
                                      </p:tavLst>
                                    </p:anim>
                                    <p:anim calcmode="lin" valueType="num">
                                      <p:cBhvr additive="base">
                                        <p:cTn id="8" dur="500" fill="hold"/>
                                        <p:tgtEl>
                                          <p:spTgt spid="23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additive="base">
                                        <p:cTn id="12" dur="1" fill="hold">
                                          <p:stCondLst>
                                            <p:cond delay="0"/>
                                          </p:stCondLst>
                                        </p:cTn>
                                        <p:tgtEl>
                                          <p:spTgt spid="2390"/>
                                        </p:tgtEl>
                                        <p:attrNameLst>
                                          <p:attrName>style.visibility</p:attrName>
                                        </p:attrNameLst>
                                      </p:cBhvr>
                                      <p:to>
                                        <p:strVal val="visible"/>
                                      </p:to>
                                    </p:set>
                                    <p:anim calcmode="lin" valueType="num">
                                      <p:cBhvr additive="base">
                                        <p:cTn id="13" dur="500" fill="hold"/>
                                        <p:tgtEl>
                                          <p:spTgt spid="2390"/>
                                        </p:tgtEl>
                                        <p:attrNameLst>
                                          <p:attrName>ppt_x</p:attrName>
                                        </p:attrNameLst>
                                      </p:cBhvr>
                                      <p:tavLst>
                                        <p:tav tm="0">
                                          <p:val>
                                            <p:strVal val="0-#ppt_w/2"/>
                                          </p:val>
                                        </p:tav>
                                        <p:tav tm="100000">
                                          <p:val>
                                            <p:strVal val="#ppt_x"/>
                                          </p:val>
                                        </p:tav>
                                      </p:tavLst>
                                    </p:anim>
                                    <p:anim calcmode="lin" valueType="num">
                                      <p:cBhvr additive="base">
                                        <p:cTn id="14" dur="500" fill="hold"/>
                                        <p:tgtEl>
                                          <p:spTgt spid="23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1" nodeType="clickEffect">
                                  <p:stCondLst>
                                    <p:cond delay="0"/>
                                  </p:stCondLst>
                                  <p:childTnLst>
                                    <p:set>
                                      <p:cBhvr additive="base">
                                        <p:cTn id="18" dur="1" fill="hold">
                                          <p:stCondLst>
                                            <p:cond delay="0"/>
                                          </p:stCondLst>
                                        </p:cTn>
                                        <p:tgtEl>
                                          <p:spTgt spid="2391"/>
                                        </p:tgtEl>
                                        <p:attrNameLst>
                                          <p:attrName>style.visibility</p:attrName>
                                        </p:attrNameLst>
                                      </p:cBhvr>
                                      <p:to>
                                        <p:strVal val="visible"/>
                                      </p:to>
                                    </p:set>
                                    <p:anim calcmode="lin" valueType="num">
                                      <p:cBhvr additive="base">
                                        <p:cTn id="19" dur="500" fill="hold"/>
                                        <p:tgtEl>
                                          <p:spTgt spid="2391"/>
                                        </p:tgtEl>
                                        <p:attrNameLst>
                                          <p:attrName>ppt_x</p:attrName>
                                        </p:attrNameLst>
                                      </p:cBhvr>
                                      <p:tavLst>
                                        <p:tav tm="0">
                                          <p:val>
                                            <p:strVal val="0-#ppt_w/2"/>
                                          </p:val>
                                        </p:tav>
                                        <p:tav tm="100000">
                                          <p:val>
                                            <p:strVal val="#ppt_x"/>
                                          </p:val>
                                        </p:tav>
                                      </p:tavLst>
                                    </p:anim>
                                    <p:anim calcmode="lin" valueType="num">
                                      <p:cBhvr additive="base">
                                        <p:cTn id="20" dur="500" fill="hold"/>
                                        <p:tgtEl>
                                          <p:spTgt spid="23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0" grpId="0" animBg="1"/>
      <p:bldP spid="2391" grpId="1" animBg="1"/>
      <p:bldP spid="2392"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 name="Rectangle 2"/>
          <p:cNvSpPr>
            <a:spLocks noGrp="1"/>
          </p:cNvSpPr>
          <p:nvPr>
            <p:ph type="title" idx="4294967295"/>
          </p:nvPr>
        </p:nvSpPr>
        <p:spPr>
          <a:xfrm>
            <a:off x="468313" y="44450"/>
            <a:ext cx="8943975" cy="784225"/>
          </a:xfrm>
        </p:spPr>
        <p:txBody>
          <a:bodyPr anchor="ctr" anchorCtr="0"/>
          <a:lstStyle/>
          <a:p>
            <a:r>
              <a:rPr lang="zh-CN" altLang="en-US" sz="4000">
                <a:solidFill>
                  <a:srgbClr val="E57300"/>
                </a:solidFill>
                <a:cs typeface="Tahoma" panose="020B0604030504040204" pitchFamily="34" charset="0"/>
              </a:rPr>
              <a:t>假设检验的步骤：</a:t>
            </a:r>
            <a:endParaRPr lang="zh-CN" altLang="en-US" sz="4000">
              <a:solidFill>
                <a:srgbClr val="E57300"/>
              </a:solidFill>
              <a:ea typeface="Tahoma" panose="020B0604030504040204" pitchFamily="34" charset="0"/>
            </a:endParaRPr>
          </a:p>
        </p:txBody>
      </p:sp>
      <p:grpSp>
        <p:nvGrpSpPr>
          <p:cNvPr id="2397" name="组合 2396"/>
          <p:cNvGrpSpPr/>
          <p:nvPr/>
        </p:nvGrpSpPr>
        <p:grpSpPr>
          <a:xfrm>
            <a:off x="307975" y="838200"/>
            <a:ext cx="8836025" cy="5535613"/>
            <a:chOff x="0" y="0"/>
            <a:chExt cx="5424" cy="3661"/>
          </a:xfrm>
        </p:grpSpPr>
        <p:sp>
          <p:nvSpPr>
            <p:cNvPr id="2398" name="Rectangle 9"/>
            <p:cNvSpPr/>
            <p:nvPr/>
          </p:nvSpPr>
          <p:spPr>
            <a:xfrm>
              <a:off x="0" y="0"/>
              <a:ext cx="710" cy="260"/>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pPr>
              <a:endParaRPr sz="2000" baseline="0">
                <a:solidFill>
                  <a:srgbClr val="994D00"/>
                </a:solidFill>
                <a:latin typeface="Tahoma" panose="020B0604030504040204" pitchFamily="34" charset="0"/>
                <a:ea typeface="宋体" panose="02010600030101010101" pitchFamily="2" charset="-122"/>
              </a:endParaRPr>
            </a:p>
          </p:txBody>
        </p:sp>
        <p:pic>
          <p:nvPicPr>
            <p:cNvPr id="2399" name="Picture 27"/>
            <p:cNvPicPr>
              <a:picLocks noChangeAspect="1"/>
            </p:cNvPicPr>
            <p:nvPr/>
          </p:nvPicPr>
          <p:blipFill>
            <a:blip r:embed="rId2"/>
            <a:stretch>
              <a:fillRect/>
            </a:stretch>
          </p:blipFill>
          <p:spPr>
            <a:xfrm>
              <a:off x="3504" y="48"/>
              <a:ext cx="1920" cy="1296"/>
            </a:xfrm>
            <a:prstGeom prst="rect">
              <a:avLst/>
            </a:prstGeom>
            <a:noFill/>
            <a:ln w="9525">
              <a:noFill/>
            </a:ln>
          </p:spPr>
        </p:pic>
        <p:grpSp>
          <p:nvGrpSpPr>
            <p:cNvPr id="2400" name="组合 2399"/>
            <p:cNvGrpSpPr/>
            <p:nvPr/>
          </p:nvGrpSpPr>
          <p:grpSpPr>
            <a:xfrm>
              <a:off x="738" y="3401"/>
              <a:ext cx="2899" cy="260"/>
              <a:chOff x="0" y="0"/>
              <a:chExt cx="2899" cy="260"/>
            </a:xfrm>
          </p:grpSpPr>
          <p:sp>
            <p:nvSpPr>
              <p:cNvPr id="2401" name="Rectangle 17"/>
              <p:cNvSpPr/>
              <p:nvPr/>
            </p:nvSpPr>
            <p:spPr>
              <a:xfrm>
                <a:off x="0" y="18"/>
                <a:ext cx="2899" cy="235"/>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02" name="Rectangle 18"/>
              <p:cNvSpPr/>
              <p:nvPr/>
            </p:nvSpPr>
            <p:spPr>
              <a:xfrm>
                <a:off x="109" y="0"/>
                <a:ext cx="1670" cy="260"/>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得出研究结论</a:t>
                </a:r>
              </a:p>
            </p:txBody>
          </p:sp>
        </p:grpSp>
        <p:grpSp>
          <p:nvGrpSpPr>
            <p:cNvPr id="2403" name="组合 2402"/>
            <p:cNvGrpSpPr/>
            <p:nvPr/>
          </p:nvGrpSpPr>
          <p:grpSpPr>
            <a:xfrm>
              <a:off x="1120" y="48"/>
              <a:ext cx="2349" cy="373"/>
              <a:chOff x="0" y="0"/>
              <a:chExt cx="2349" cy="373"/>
            </a:xfrm>
          </p:grpSpPr>
          <p:cxnSp>
            <p:nvCxnSpPr>
              <p:cNvPr id="2404" name="Line 28"/>
              <p:cNvCxnSpPr/>
              <p:nvPr/>
            </p:nvCxnSpPr>
            <p:spPr>
              <a:xfrm flipH="1">
                <a:off x="1071" y="250"/>
                <a:ext cx="0" cy="123"/>
              </a:xfrm>
              <a:prstGeom prst="line">
                <a:avLst/>
              </a:prstGeom>
              <a:ln w="12700" cap="flat" cmpd="sng">
                <a:solidFill>
                  <a:srgbClr val="C1D1D3"/>
                </a:solidFill>
                <a:prstDash val="solid"/>
                <a:headEnd type="none" w="med" len="med"/>
                <a:tailEnd type="triangle" w="med" len="med"/>
              </a:ln>
            </p:spPr>
          </p:cxnSp>
          <p:sp>
            <p:nvSpPr>
              <p:cNvPr id="2405" name="Rectangle 6"/>
              <p:cNvSpPr/>
              <p:nvPr/>
            </p:nvSpPr>
            <p:spPr>
              <a:xfrm>
                <a:off x="0" y="24"/>
                <a:ext cx="2349" cy="264"/>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06" name="Rectangle 8"/>
              <p:cNvSpPr/>
              <p:nvPr/>
            </p:nvSpPr>
            <p:spPr>
              <a:xfrm>
                <a:off x="341" y="0"/>
                <a:ext cx="735" cy="261"/>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建立假设</a:t>
                </a:r>
              </a:p>
            </p:txBody>
          </p:sp>
        </p:grpSp>
        <p:grpSp>
          <p:nvGrpSpPr>
            <p:cNvPr id="2407" name="组合 2406"/>
            <p:cNvGrpSpPr/>
            <p:nvPr/>
          </p:nvGrpSpPr>
          <p:grpSpPr>
            <a:xfrm>
              <a:off x="1116" y="397"/>
              <a:ext cx="2210" cy="357"/>
              <a:chOff x="0" y="0"/>
              <a:chExt cx="2210" cy="357"/>
            </a:xfrm>
          </p:grpSpPr>
          <p:sp>
            <p:nvSpPr>
              <p:cNvPr id="2408" name="Rectangle 5"/>
              <p:cNvSpPr/>
              <p:nvPr/>
            </p:nvSpPr>
            <p:spPr>
              <a:xfrm>
                <a:off x="0" y="39"/>
                <a:ext cx="2210" cy="210"/>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09" name="Rectangle 10"/>
              <p:cNvSpPr/>
              <p:nvPr/>
            </p:nvSpPr>
            <p:spPr>
              <a:xfrm>
                <a:off x="202" y="0"/>
                <a:ext cx="1514" cy="260"/>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选择适当的检验方法</a:t>
                </a:r>
              </a:p>
            </p:txBody>
          </p:sp>
          <p:cxnSp>
            <p:nvCxnSpPr>
              <p:cNvPr id="2410" name="Line 29"/>
              <p:cNvCxnSpPr/>
              <p:nvPr/>
            </p:nvCxnSpPr>
            <p:spPr>
              <a:xfrm flipH="1">
                <a:off x="1075" y="213"/>
                <a:ext cx="0" cy="144"/>
              </a:xfrm>
              <a:prstGeom prst="line">
                <a:avLst/>
              </a:prstGeom>
              <a:ln w="12700" cap="flat" cmpd="sng">
                <a:solidFill>
                  <a:srgbClr val="C1D1D3"/>
                </a:solidFill>
                <a:prstDash val="solid"/>
                <a:headEnd type="none" w="med" len="med"/>
                <a:tailEnd type="triangle" w="med" len="med"/>
              </a:ln>
            </p:spPr>
          </p:cxnSp>
        </p:grpSp>
        <p:grpSp>
          <p:nvGrpSpPr>
            <p:cNvPr id="2411" name="组合 2410"/>
            <p:cNvGrpSpPr/>
            <p:nvPr/>
          </p:nvGrpSpPr>
          <p:grpSpPr>
            <a:xfrm>
              <a:off x="1113" y="698"/>
              <a:ext cx="2215" cy="369"/>
              <a:chOff x="0" y="0"/>
              <a:chExt cx="2215" cy="369"/>
            </a:xfrm>
          </p:grpSpPr>
          <p:sp>
            <p:nvSpPr>
              <p:cNvPr id="2412" name="Rectangle 4"/>
              <p:cNvSpPr/>
              <p:nvPr/>
            </p:nvSpPr>
            <p:spPr>
              <a:xfrm>
                <a:off x="0" y="55"/>
                <a:ext cx="2215" cy="209"/>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grpSp>
            <p:nvGrpSpPr>
              <p:cNvPr id="2413" name="组合 2412"/>
              <p:cNvGrpSpPr/>
              <p:nvPr/>
            </p:nvGrpSpPr>
            <p:grpSpPr>
              <a:xfrm>
                <a:off x="95" y="0"/>
                <a:ext cx="2094" cy="271"/>
                <a:chOff x="0" y="0"/>
                <a:chExt cx="2094" cy="271"/>
              </a:xfrm>
            </p:grpSpPr>
            <p:sp>
              <p:nvSpPr>
                <p:cNvPr id="2414" name="Rectangle 15"/>
                <p:cNvSpPr/>
                <p:nvPr/>
              </p:nvSpPr>
              <p:spPr>
                <a:xfrm>
                  <a:off x="0" y="11"/>
                  <a:ext cx="1251" cy="260"/>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选择显著性水平 </a:t>
                  </a:r>
                </a:p>
              </p:txBody>
            </p:sp>
            <p:sp>
              <p:nvSpPr>
                <p:cNvPr id="2415" name="Rectangle 16"/>
                <p:cNvSpPr/>
                <p:nvPr/>
              </p:nvSpPr>
              <p:spPr>
                <a:xfrm>
                  <a:off x="1905" y="0"/>
                  <a:ext cx="189" cy="260"/>
                </a:xfrm>
                <a:prstGeom prst="rect">
                  <a:avLst/>
                </a:prstGeom>
                <a:noFill/>
                <a:ln w="9525">
                  <a:noFill/>
                </a:ln>
              </p:spPr>
              <p:txBody>
                <a:bodyPr wrap="none" lIns="90488" tIns="44450" rIns="90488" bIns="44450"/>
                <a:lstStyle/>
                <a:p>
                  <a:pPr eaLnBrk="0" fontAlgn="base" hangingPunct="0">
                    <a:lnSpc>
                      <a:spcPct val="100000"/>
                    </a:lnSpc>
                    <a:spcBef>
                      <a:spcPct val="0"/>
                    </a:spcBef>
                    <a:spcAft>
                      <a:spcPct val="0"/>
                    </a:spcAft>
                    <a:buClrTx/>
                    <a:buSzPct val="100000"/>
                    <a:buFont typeface="Symbol" panose="05050102010706020507" pitchFamily="18" charset="2"/>
                    <a:buChar char="_"/>
                  </a:pPr>
                  <a:endParaRPr sz="2000" baseline="0">
                    <a:solidFill>
                      <a:srgbClr val="994D00"/>
                    </a:solidFill>
                    <a:latin typeface="Tahoma" panose="020B0604030504040204" pitchFamily="34" charset="0"/>
                    <a:ea typeface="宋体" panose="02010600030101010101" pitchFamily="2" charset="-122"/>
                  </a:endParaRPr>
                </a:p>
              </p:txBody>
            </p:sp>
          </p:grpSp>
          <p:cxnSp>
            <p:nvCxnSpPr>
              <p:cNvPr id="2416" name="Line 30"/>
              <p:cNvCxnSpPr/>
              <p:nvPr/>
            </p:nvCxnSpPr>
            <p:spPr>
              <a:xfrm flipH="1">
                <a:off x="1078" y="224"/>
                <a:ext cx="0" cy="145"/>
              </a:xfrm>
              <a:prstGeom prst="line">
                <a:avLst/>
              </a:prstGeom>
              <a:ln w="12700" cap="flat" cmpd="sng">
                <a:solidFill>
                  <a:srgbClr val="C1D1D3"/>
                </a:solidFill>
                <a:prstDash val="solid"/>
                <a:headEnd type="none" w="med" len="med"/>
                <a:tailEnd type="triangle" w="med" len="med"/>
              </a:ln>
            </p:spPr>
          </p:cxnSp>
        </p:grpSp>
        <p:grpSp>
          <p:nvGrpSpPr>
            <p:cNvPr id="2417" name="组合 2416"/>
            <p:cNvGrpSpPr/>
            <p:nvPr/>
          </p:nvGrpSpPr>
          <p:grpSpPr>
            <a:xfrm>
              <a:off x="114" y="1670"/>
              <a:ext cx="4395" cy="748"/>
              <a:chOff x="0" y="0"/>
              <a:chExt cx="4395" cy="748"/>
            </a:xfrm>
          </p:grpSpPr>
          <p:cxnSp>
            <p:nvCxnSpPr>
              <p:cNvPr id="2418" name="Line 31"/>
              <p:cNvCxnSpPr/>
              <p:nvPr/>
            </p:nvCxnSpPr>
            <p:spPr>
              <a:xfrm flipH="1">
                <a:off x="740" y="601"/>
                <a:ext cx="4" cy="147"/>
              </a:xfrm>
              <a:prstGeom prst="line">
                <a:avLst/>
              </a:prstGeom>
              <a:ln w="12700" cap="flat" cmpd="sng">
                <a:solidFill>
                  <a:srgbClr val="000000"/>
                </a:solidFill>
                <a:prstDash val="solid"/>
                <a:headEnd type="none" w="med" len="med"/>
                <a:tailEnd type="triangle" w="med" len="med"/>
              </a:ln>
            </p:spPr>
          </p:cxnSp>
          <p:grpSp>
            <p:nvGrpSpPr>
              <p:cNvPr id="2419" name="组合 2418"/>
              <p:cNvGrpSpPr/>
              <p:nvPr/>
            </p:nvGrpSpPr>
            <p:grpSpPr>
              <a:xfrm>
                <a:off x="0" y="0"/>
                <a:ext cx="4395" cy="610"/>
                <a:chOff x="0" y="0"/>
                <a:chExt cx="4395" cy="610"/>
              </a:xfrm>
            </p:grpSpPr>
            <p:sp>
              <p:nvSpPr>
                <p:cNvPr id="2420" name="Rectangle 11"/>
                <p:cNvSpPr/>
                <p:nvPr/>
              </p:nvSpPr>
              <p:spPr>
                <a:xfrm>
                  <a:off x="0" y="56"/>
                  <a:ext cx="2046" cy="554"/>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21" name="Rectangle 13"/>
                <p:cNvSpPr/>
                <p:nvPr/>
              </p:nvSpPr>
              <p:spPr>
                <a:xfrm>
                  <a:off x="34" y="16"/>
                  <a:ext cx="1882" cy="260"/>
                </a:xfrm>
                <a:prstGeom prst="rect">
                  <a:avLst/>
                </a:prstGeom>
                <a:noFill/>
                <a:ln w="9525">
                  <a:noFill/>
                </a:ln>
              </p:spPr>
              <p:txBody>
                <a:bodyPr lIns="90488" tIns="44450" rIns="90488" bIns="44450"/>
                <a:lstStyle/>
                <a:p>
                  <a:pPr algn="ct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决定概率</a:t>
                  </a:r>
                </a:p>
              </p:txBody>
            </p:sp>
            <p:sp>
              <p:nvSpPr>
                <p:cNvPr id="2422" name="Rectangle 21"/>
                <p:cNvSpPr/>
                <p:nvPr/>
              </p:nvSpPr>
              <p:spPr>
                <a:xfrm>
                  <a:off x="2479" y="11"/>
                  <a:ext cx="1916" cy="567"/>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23" name="Rectangle 22"/>
                <p:cNvSpPr/>
                <p:nvPr/>
              </p:nvSpPr>
              <p:spPr>
                <a:xfrm>
                  <a:off x="2550" y="0"/>
                  <a:ext cx="1836" cy="260"/>
                </a:xfrm>
                <a:prstGeom prst="rect">
                  <a:avLst/>
                </a:prstGeom>
                <a:noFill/>
                <a:ln w="9525">
                  <a:noFill/>
                </a:ln>
              </p:spPr>
              <p:txBody>
                <a:bodyPr lIns="90488" tIns="44450" rIns="90488" bIns="44450"/>
                <a:lstStyle/>
                <a:p>
                  <a:pPr algn="ct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决定检验统计量的临界值</a:t>
                  </a:r>
                </a:p>
              </p:txBody>
            </p:sp>
          </p:grpSp>
          <p:cxnSp>
            <p:nvCxnSpPr>
              <p:cNvPr id="2424" name="Line 33"/>
              <p:cNvCxnSpPr/>
              <p:nvPr/>
            </p:nvCxnSpPr>
            <p:spPr>
              <a:xfrm>
                <a:off x="3396" y="567"/>
                <a:ext cx="1" cy="140"/>
              </a:xfrm>
              <a:prstGeom prst="line">
                <a:avLst/>
              </a:prstGeom>
              <a:ln w="12700" cap="flat" cmpd="sng">
                <a:solidFill>
                  <a:srgbClr val="000000"/>
                </a:solidFill>
                <a:prstDash val="solid"/>
                <a:headEnd type="none" w="med" len="med"/>
                <a:tailEnd type="triangle" w="med" len="med"/>
              </a:ln>
            </p:spPr>
          </p:cxnSp>
        </p:grpSp>
        <p:grpSp>
          <p:nvGrpSpPr>
            <p:cNvPr id="2425" name="组合 2424"/>
            <p:cNvGrpSpPr/>
            <p:nvPr/>
          </p:nvGrpSpPr>
          <p:grpSpPr>
            <a:xfrm>
              <a:off x="149" y="2312"/>
              <a:ext cx="4378" cy="761"/>
              <a:chOff x="0" y="0"/>
              <a:chExt cx="4378" cy="761"/>
            </a:xfrm>
          </p:grpSpPr>
          <p:cxnSp>
            <p:nvCxnSpPr>
              <p:cNvPr id="2426" name="Line 32"/>
              <p:cNvCxnSpPr/>
              <p:nvPr/>
            </p:nvCxnSpPr>
            <p:spPr>
              <a:xfrm flipH="1">
                <a:off x="710" y="618"/>
                <a:ext cx="4" cy="143"/>
              </a:xfrm>
              <a:prstGeom prst="line">
                <a:avLst/>
              </a:prstGeom>
              <a:ln w="12700" cap="flat" cmpd="sng">
                <a:solidFill>
                  <a:srgbClr val="000000"/>
                </a:solidFill>
                <a:prstDash val="solid"/>
                <a:headEnd type="none" w="med" len="med"/>
                <a:tailEnd type="triangle" w="med" len="med"/>
              </a:ln>
            </p:spPr>
          </p:cxnSp>
          <p:cxnSp>
            <p:nvCxnSpPr>
              <p:cNvPr id="2427" name="Line 34"/>
              <p:cNvCxnSpPr/>
              <p:nvPr/>
            </p:nvCxnSpPr>
            <p:spPr>
              <a:xfrm>
                <a:off x="3306" y="618"/>
                <a:ext cx="1" cy="140"/>
              </a:xfrm>
              <a:prstGeom prst="line">
                <a:avLst/>
              </a:prstGeom>
              <a:ln w="12700" cap="flat" cmpd="sng">
                <a:solidFill>
                  <a:srgbClr val="000000"/>
                </a:solidFill>
                <a:prstDash val="solid"/>
                <a:headEnd type="none" w="med" len="med"/>
                <a:tailEnd type="triangle" w="med" len="med"/>
              </a:ln>
            </p:spPr>
          </p:cxnSp>
          <p:grpSp>
            <p:nvGrpSpPr>
              <p:cNvPr id="2428" name="组合 2427"/>
              <p:cNvGrpSpPr/>
              <p:nvPr/>
            </p:nvGrpSpPr>
            <p:grpSpPr>
              <a:xfrm>
                <a:off x="0" y="0"/>
                <a:ext cx="4378" cy="658"/>
                <a:chOff x="0" y="0"/>
                <a:chExt cx="4378" cy="658"/>
              </a:xfrm>
            </p:grpSpPr>
            <p:sp>
              <p:nvSpPr>
                <p:cNvPr id="2429" name="Rectangle 23"/>
                <p:cNvSpPr/>
                <p:nvPr/>
              </p:nvSpPr>
              <p:spPr>
                <a:xfrm>
                  <a:off x="2444" y="53"/>
                  <a:ext cx="1934" cy="573"/>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30" name="Rectangle 24"/>
                <p:cNvSpPr/>
                <p:nvPr/>
              </p:nvSpPr>
              <p:spPr>
                <a:xfrm>
                  <a:off x="2522" y="0"/>
                  <a:ext cx="1638" cy="462"/>
                </a:xfrm>
                <a:prstGeom prst="rect">
                  <a:avLst/>
                </a:prstGeom>
                <a:noFill/>
                <a:ln w="9525">
                  <a:noFill/>
                </a:ln>
              </p:spPr>
              <p:txBody>
                <a:bodyPr lIns="90488" tIns="44450" rIns="90488" bIns="44450"/>
                <a:lstStyle/>
                <a:p>
                  <a:pPr algn="ct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决定临界值是否位于拒绝假设的区域</a:t>
                  </a:r>
                </a:p>
              </p:txBody>
            </p:sp>
            <p:sp>
              <p:nvSpPr>
                <p:cNvPr id="2431" name="Rectangle 25"/>
                <p:cNvSpPr/>
                <p:nvPr/>
              </p:nvSpPr>
              <p:spPr>
                <a:xfrm>
                  <a:off x="61" y="88"/>
                  <a:ext cx="1522" cy="570"/>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32" name="Rectangle 26"/>
                <p:cNvSpPr/>
                <p:nvPr/>
              </p:nvSpPr>
              <p:spPr>
                <a:xfrm>
                  <a:off x="0" y="144"/>
                  <a:ext cx="1638" cy="260"/>
                </a:xfrm>
                <a:prstGeom prst="rect">
                  <a:avLst/>
                </a:prstGeom>
                <a:noFill/>
                <a:ln w="9525">
                  <a:noFill/>
                </a:ln>
              </p:spPr>
              <p:txBody>
                <a:bodyPr lIns="90488" tIns="44450" rIns="90488" bIns="44450"/>
                <a:lstStyle/>
                <a:p>
                  <a:pPr algn="ct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与显著水平比较</a:t>
                  </a:r>
                </a:p>
              </p:txBody>
            </p:sp>
          </p:grpSp>
        </p:grpSp>
        <p:grpSp>
          <p:nvGrpSpPr>
            <p:cNvPr id="2433" name="组合 2432"/>
            <p:cNvGrpSpPr/>
            <p:nvPr/>
          </p:nvGrpSpPr>
          <p:grpSpPr>
            <a:xfrm>
              <a:off x="748" y="3045"/>
              <a:ext cx="2886" cy="386"/>
              <a:chOff x="0" y="0"/>
              <a:chExt cx="2886" cy="386"/>
            </a:xfrm>
          </p:grpSpPr>
          <p:cxnSp>
            <p:nvCxnSpPr>
              <p:cNvPr id="2434" name="Line 35"/>
              <p:cNvCxnSpPr/>
              <p:nvPr/>
            </p:nvCxnSpPr>
            <p:spPr>
              <a:xfrm>
                <a:off x="1488" y="246"/>
                <a:ext cx="1" cy="140"/>
              </a:xfrm>
              <a:prstGeom prst="line">
                <a:avLst/>
              </a:prstGeom>
              <a:ln w="12700" cap="flat" cmpd="sng">
                <a:solidFill>
                  <a:srgbClr val="000000"/>
                </a:solidFill>
                <a:prstDash val="solid"/>
                <a:headEnd type="none" w="med" len="med"/>
                <a:tailEnd type="triangle" w="med" len="med"/>
              </a:ln>
            </p:spPr>
          </p:cxnSp>
          <p:sp>
            <p:nvSpPr>
              <p:cNvPr id="2435" name="Rectangle 19"/>
              <p:cNvSpPr/>
              <p:nvPr/>
            </p:nvSpPr>
            <p:spPr>
              <a:xfrm>
                <a:off x="0" y="32"/>
                <a:ext cx="2886" cy="235"/>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36" name="Rectangle 20"/>
              <p:cNvSpPr/>
              <p:nvPr/>
            </p:nvSpPr>
            <p:spPr>
              <a:xfrm>
                <a:off x="455" y="0"/>
                <a:ext cx="2044" cy="260"/>
              </a:xfrm>
              <a:prstGeom prst="rect">
                <a:avLst/>
              </a:prstGeom>
              <a:noFill/>
              <a:ln w="9525">
                <a:noFill/>
              </a:ln>
            </p:spPr>
            <p:txBody>
              <a:bodyPr lIns="90488" tIns="44450" rIns="90488" bIns="44450"/>
              <a:lstStyle/>
              <a:p>
                <a:pP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拒绝或不拒绝 </a:t>
                </a:r>
                <a:r>
                  <a:rPr lang="en-US" altLang="zh-CN" sz="2000" baseline="0">
                    <a:solidFill>
                      <a:srgbClr val="994D00"/>
                    </a:solidFill>
                    <a:latin typeface="Tahoma" panose="020B0604030504040204" pitchFamily="34" charset="0"/>
                    <a:ea typeface="宋体" panose="02010600030101010101" pitchFamily="2" charset="-122"/>
                  </a:rPr>
                  <a:t>H</a:t>
                </a:r>
                <a:r>
                  <a:rPr lang="en-US" altLang="zh-CN" sz="2000" baseline="-25000">
                    <a:solidFill>
                      <a:srgbClr val="994D00"/>
                    </a:solidFill>
                    <a:latin typeface="Tahoma" panose="020B0604030504040204" pitchFamily="34" charset="0"/>
                    <a:ea typeface="宋体" panose="02010600030101010101" pitchFamily="2" charset="-122"/>
                  </a:rPr>
                  <a:t>0</a:t>
                </a:r>
              </a:p>
            </p:txBody>
          </p:sp>
        </p:grpSp>
        <p:grpSp>
          <p:nvGrpSpPr>
            <p:cNvPr id="2437" name="组合 2436"/>
            <p:cNvGrpSpPr/>
            <p:nvPr/>
          </p:nvGrpSpPr>
          <p:grpSpPr>
            <a:xfrm>
              <a:off x="826" y="1070"/>
              <a:ext cx="2998" cy="635"/>
              <a:chOff x="0" y="0"/>
              <a:chExt cx="2998" cy="635"/>
            </a:xfrm>
          </p:grpSpPr>
          <p:cxnSp>
            <p:nvCxnSpPr>
              <p:cNvPr id="2438" name="Line 36"/>
              <p:cNvCxnSpPr/>
              <p:nvPr/>
            </p:nvCxnSpPr>
            <p:spPr>
              <a:xfrm>
                <a:off x="33" y="433"/>
                <a:ext cx="2846" cy="0"/>
              </a:xfrm>
              <a:prstGeom prst="line">
                <a:avLst/>
              </a:prstGeom>
              <a:ln w="12700" cap="flat" cmpd="sng">
                <a:solidFill>
                  <a:srgbClr val="000000"/>
                </a:solidFill>
                <a:prstDash val="solid"/>
                <a:headEnd type="none" w="med" len="med"/>
                <a:tailEnd type="none" w="med" len="med"/>
              </a:ln>
            </p:spPr>
          </p:cxnSp>
          <p:cxnSp>
            <p:nvCxnSpPr>
              <p:cNvPr id="2439" name="Line 37"/>
              <p:cNvCxnSpPr/>
              <p:nvPr/>
            </p:nvCxnSpPr>
            <p:spPr>
              <a:xfrm flipH="1">
                <a:off x="33" y="433"/>
                <a:ext cx="0" cy="202"/>
              </a:xfrm>
              <a:prstGeom prst="line">
                <a:avLst/>
              </a:prstGeom>
              <a:ln w="12700" cap="flat" cmpd="sng">
                <a:solidFill>
                  <a:srgbClr val="000000"/>
                </a:solidFill>
                <a:prstDash val="solid"/>
                <a:headEnd type="none" w="med" len="med"/>
                <a:tailEnd type="triangle" w="med" len="med"/>
              </a:ln>
            </p:spPr>
          </p:cxnSp>
          <p:cxnSp>
            <p:nvCxnSpPr>
              <p:cNvPr id="2440" name="Line 38"/>
              <p:cNvCxnSpPr/>
              <p:nvPr/>
            </p:nvCxnSpPr>
            <p:spPr>
              <a:xfrm flipH="1">
                <a:off x="2881" y="433"/>
                <a:ext cx="0" cy="202"/>
              </a:xfrm>
              <a:prstGeom prst="line">
                <a:avLst/>
              </a:prstGeom>
              <a:ln w="12700" cap="flat" cmpd="sng">
                <a:solidFill>
                  <a:srgbClr val="000000"/>
                </a:solidFill>
                <a:prstDash val="solid"/>
                <a:headEnd type="none" w="med" len="med"/>
                <a:tailEnd type="triangle" w="med" len="med"/>
              </a:ln>
            </p:spPr>
          </p:cxnSp>
          <p:grpSp>
            <p:nvGrpSpPr>
              <p:cNvPr id="2441" name="组合 2440"/>
              <p:cNvGrpSpPr/>
              <p:nvPr/>
            </p:nvGrpSpPr>
            <p:grpSpPr>
              <a:xfrm>
                <a:off x="0" y="0"/>
                <a:ext cx="2998" cy="433"/>
                <a:chOff x="0" y="0"/>
                <a:chExt cx="2998" cy="433"/>
              </a:xfrm>
            </p:grpSpPr>
            <p:sp>
              <p:nvSpPr>
                <p:cNvPr id="2442" name="Rectangle 7"/>
                <p:cNvSpPr/>
                <p:nvPr/>
              </p:nvSpPr>
              <p:spPr>
                <a:xfrm>
                  <a:off x="0" y="10"/>
                  <a:ext cx="2998" cy="237"/>
                </a:xfrm>
                <a:prstGeom prst="rect">
                  <a:avLst/>
                </a:prstGeom>
                <a:solidFill>
                  <a:srgbClr val="CCECFF"/>
                </a:solidFill>
                <a:ln w="12700" cap="flat" cmpd="sng">
                  <a:solidFill>
                    <a:srgbClr val="000000"/>
                  </a:solidFill>
                  <a:prstDash val="solid"/>
                  <a:miter/>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endParaRPr sz="3600" b="1" baseline="0">
                    <a:solidFill>
                      <a:srgbClr val="994D00"/>
                    </a:solidFill>
                    <a:latin typeface="Tahoma" panose="020B0604030504040204" pitchFamily="34" charset="0"/>
                    <a:ea typeface="宋体" panose="02010600030101010101" pitchFamily="2" charset="-122"/>
                  </a:endParaRPr>
                </a:p>
              </p:txBody>
            </p:sp>
            <p:sp>
              <p:nvSpPr>
                <p:cNvPr id="2443" name="Rectangle 12"/>
                <p:cNvSpPr/>
                <p:nvPr/>
              </p:nvSpPr>
              <p:spPr>
                <a:xfrm>
                  <a:off x="110" y="0"/>
                  <a:ext cx="735" cy="260"/>
                </a:xfrm>
                <a:prstGeom prst="rect">
                  <a:avLst/>
                </a:prstGeom>
                <a:noFill/>
                <a:ln w="9525">
                  <a:noFill/>
                </a:ln>
              </p:spPr>
              <p:txBody>
                <a:bodyPr wrap="none" lIns="90488" tIns="44450" rIns="90488" bIns="44450"/>
                <a:lstStyle/>
                <a:p>
                  <a:pPr algn="ctr" eaLnBrk="0" fontAlgn="base" hangingPunct="0">
                    <a:lnSpc>
                      <a:spcPct val="100000"/>
                    </a:lnSpc>
                    <a:spcBef>
                      <a:spcPct val="0"/>
                    </a:spcBef>
                    <a:spcAft>
                      <a:spcPct val="0"/>
                    </a:spcAft>
                    <a:buClrTx/>
                    <a:buSzPct val="100000"/>
                  </a:pPr>
                  <a:r>
                    <a:rPr lang="zh-CN" altLang="en-US" sz="2000" baseline="0">
                      <a:solidFill>
                        <a:srgbClr val="994D00"/>
                      </a:solidFill>
                      <a:latin typeface="Tahoma" panose="020B0604030504040204" pitchFamily="34" charset="0"/>
                      <a:ea typeface="宋体" panose="02010600030101010101" pitchFamily="2" charset="-122"/>
                    </a:rPr>
                    <a:t>收集数据</a:t>
                  </a:r>
                </a:p>
              </p:txBody>
            </p:sp>
            <p:cxnSp>
              <p:nvCxnSpPr>
                <p:cNvPr id="2444" name="Line 39"/>
                <p:cNvCxnSpPr/>
                <p:nvPr/>
              </p:nvCxnSpPr>
              <p:spPr>
                <a:xfrm flipH="1">
                  <a:off x="1365" y="256"/>
                  <a:ext cx="0" cy="177"/>
                </a:xfrm>
                <a:prstGeom prst="line">
                  <a:avLst/>
                </a:prstGeom>
                <a:ln w="12700" cap="flat" cmpd="sng">
                  <a:solidFill>
                    <a:srgbClr val="000000"/>
                  </a:solidFill>
                  <a:prstDash val="solid"/>
                  <a:headEnd type="none" w="med" len="med"/>
                  <a:tailEnd type="triangle" w="med" len="med"/>
                </a:ln>
              </p:spPr>
            </p:cxn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additive="base">
                                        <p:cTn id="6" dur="1" fill="hold">
                                          <p:stCondLst>
                                            <p:cond delay="0"/>
                                          </p:stCondLst>
                                        </p:cTn>
                                        <p:tgtEl>
                                          <p:spTgt spid="2396"/>
                                        </p:tgtEl>
                                        <p:attrNameLst>
                                          <p:attrName>style.visibility</p:attrName>
                                        </p:attrNameLst>
                                      </p:cBhvr>
                                      <p:to>
                                        <p:strVal val="visible"/>
                                      </p:to>
                                    </p:set>
                                    <p:anim calcmode="lin" valueType="num">
                                      <p:cBhvr additive="base">
                                        <p:cTn id="7" dur="500" fill="hold"/>
                                        <p:tgtEl>
                                          <p:spTgt spid="2396"/>
                                        </p:tgtEl>
                                        <p:attrNameLst>
                                          <p:attrName>ppt_x</p:attrName>
                                        </p:attrNameLst>
                                      </p:cBhvr>
                                      <p:tavLst>
                                        <p:tav tm="0">
                                          <p:val>
                                            <p:strVal val="0-#ppt_w/2"/>
                                          </p:val>
                                        </p:tav>
                                        <p:tav tm="100000">
                                          <p:val>
                                            <p:strVal val="#ppt_x"/>
                                          </p:val>
                                        </p:tav>
                                      </p:tavLst>
                                    </p:anim>
                                    <p:anim calcmode="lin" valueType="num">
                                      <p:cBhvr additive="base">
                                        <p:cTn id="8" dur="500" fill="hold"/>
                                        <p:tgtEl>
                                          <p:spTgt spid="23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childTnLst>
                                    <p:set>
                                      <p:cBhvr additive="base">
                                        <p:cTn id="11" dur="1" fill="hold">
                                          <p:stCondLst>
                                            <p:cond delay="0"/>
                                          </p:stCondLst>
                                        </p:cTn>
                                        <p:tgtEl>
                                          <p:spTgt spid="2397"/>
                                        </p:tgtEl>
                                        <p:attrNameLst>
                                          <p:attrName>style.visibility</p:attrName>
                                        </p:attrNameLst>
                                      </p:cBhvr>
                                      <p:to>
                                        <p:strVal val="visible"/>
                                      </p:to>
                                    </p:set>
                                    <p:anim calcmode="lin" valueType="num">
                                      <p:cBhvr additive="base">
                                        <p:cTn id="12" dur="500" fill="hold"/>
                                        <p:tgtEl>
                                          <p:spTgt spid="2397"/>
                                        </p:tgtEl>
                                        <p:attrNameLst>
                                          <p:attrName>ppt_x</p:attrName>
                                        </p:attrNameLst>
                                      </p:cBhvr>
                                      <p:tavLst>
                                        <p:tav tm="0">
                                          <p:val>
                                            <p:strVal val="0-#ppt_w/2"/>
                                          </p:val>
                                        </p:tav>
                                        <p:tav tm="100000">
                                          <p:val>
                                            <p:strVal val="#ppt_x"/>
                                          </p:val>
                                        </p:tav>
                                      </p:tavLst>
                                    </p:anim>
                                    <p:anim calcmode="lin" valueType="num">
                                      <p:cBhvr additive="base">
                                        <p:cTn id="13" dur="500" fill="hold"/>
                                        <p:tgtEl>
                                          <p:spTgt spid="23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矩形 2446"/>
          <p:cNvSpPr/>
          <p:nvPr/>
        </p:nvSpPr>
        <p:spPr>
          <a:xfrm>
            <a:off x="468313" y="1844675"/>
            <a:ext cx="7878762" cy="639763"/>
          </a:xfrm>
          <a:prstGeom prst="rect">
            <a:avLst/>
          </a:prstGeom>
          <a:noFill/>
          <a:ln w="9525">
            <a:noFill/>
          </a:ln>
        </p:spPr>
        <p:txBody>
          <a:bodyPr wrap="square" anchor="ctr" anchorCtr="0"/>
          <a:lstStyle/>
          <a:p>
            <a:pPr indent="304800" defTabSz="914400" fontAlgn="base">
              <a:lnSpc>
                <a:spcPct val="150000"/>
              </a:lnSpc>
              <a:spcBef>
                <a:spcPct val="0"/>
              </a:spcBef>
              <a:spcAft>
                <a:spcPct val="0"/>
              </a:spcAft>
              <a:buClrTx/>
              <a:buSzPct val="100000"/>
              <a:tabLst>
                <a:tab pos="457200" algn="l"/>
              </a:tabLst>
            </a:pPr>
            <a:r>
              <a:rPr lang="zh-CN" altLang="en-US" sz="2400" b="1" baseline="0">
                <a:solidFill>
                  <a:srgbClr val="0000FF"/>
                </a:solidFill>
                <a:latin typeface="楷体_GB2312" pitchFamily="49" charset="-122"/>
                <a:ea typeface="楷体_GB2312" pitchFamily="49" charset="-122"/>
              </a:rPr>
              <a:t>用于</a:t>
            </a:r>
            <a:r>
              <a:rPr lang="en-US" altLang="en-US" sz="2400" b="1" baseline="0">
                <a:solidFill>
                  <a:srgbClr val="0000FF"/>
                </a:solidFill>
                <a:latin typeface="楷体_GB2312" pitchFamily="49" charset="-122"/>
                <a:ea typeface="楷体_GB2312" pitchFamily="49" charset="-122"/>
              </a:rPr>
              <a:t>推断总体均值与检验值之间是否存在显著差异。</a:t>
            </a:r>
          </a:p>
        </p:txBody>
      </p:sp>
      <p:sp>
        <p:nvSpPr>
          <p:cNvPr id="2448" name="矩形 2447"/>
          <p:cNvSpPr/>
          <p:nvPr/>
        </p:nvSpPr>
        <p:spPr>
          <a:xfrm>
            <a:off x="34925" y="981075"/>
            <a:ext cx="3209925" cy="474663"/>
          </a:xfrm>
          <a:prstGeom prst="rect">
            <a:avLst/>
          </a:prstGeom>
          <a:noFill/>
          <a:ln w="9525">
            <a:noFill/>
          </a:ln>
        </p:spPr>
        <p:txBody>
          <a:bodyPr wrap="none" anchor="t" anchorCtr="0"/>
          <a:lstStyle/>
          <a:p>
            <a:pPr lvl="1" fontAlgn="base" latinLnBrk="0">
              <a:lnSpc>
                <a:spcPct val="90000"/>
              </a:lnSpc>
              <a:spcBef>
                <a:spcPct val="20000"/>
              </a:spcBef>
              <a:spcAft>
                <a:spcPct val="0"/>
              </a:spcAft>
              <a:buClr>
                <a:schemeClr val="tx2"/>
              </a:buClr>
              <a:buSzPct val="85000"/>
              <a:buFont typeface="Wingdings" panose="05000000000000000000" pitchFamily="2" charset="2"/>
            </a:pPr>
            <a:r>
              <a:rPr lang="zh-CN" altLang="en-US" sz="2400" b="1" u="none" baseline="0">
                <a:solidFill>
                  <a:srgbClr val="CC00CC"/>
                </a:solidFill>
                <a:latin typeface="宋体" panose="02010600030101010101" pitchFamily="2" charset="-122"/>
                <a:ea typeface="宋体" panose="02010600030101010101" pitchFamily="2" charset="-122"/>
              </a:rPr>
              <a:t>（1）</a:t>
            </a:r>
            <a:r>
              <a:rPr lang="en-US" altLang="en-US" sz="2800" b="1" u="none" baseline="0">
                <a:solidFill>
                  <a:srgbClr val="CC00CC"/>
                </a:solidFill>
                <a:ea typeface="宋体" panose="02010600030101010101" pitchFamily="2" charset="-122"/>
              </a:rPr>
              <a:t> </a:t>
            </a:r>
            <a:r>
              <a:rPr lang="en-US" altLang="en-US" sz="2400" b="1" u="none" baseline="0">
                <a:solidFill>
                  <a:srgbClr val="CC00CC"/>
                </a:solidFill>
                <a:ea typeface="宋体" panose="02010600030101010101" pitchFamily="2" charset="-122"/>
              </a:rPr>
              <a:t>单样本T检验</a:t>
            </a:r>
          </a:p>
        </p:txBody>
      </p:sp>
      <p:sp>
        <p:nvSpPr>
          <p:cNvPr id="2449" name="矩形 2448"/>
          <p:cNvSpPr/>
          <p:nvPr/>
        </p:nvSpPr>
        <p:spPr>
          <a:xfrm>
            <a:off x="468313" y="2924175"/>
            <a:ext cx="8259762" cy="1189038"/>
          </a:xfrm>
          <a:prstGeom prst="rect">
            <a:avLst/>
          </a:prstGeom>
          <a:noFill/>
          <a:ln w="9525">
            <a:noFill/>
          </a:ln>
        </p:spPr>
        <p:txBody>
          <a:bodyPr wrap="none" anchor="ctr" anchorCtr="0"/>
          <a:lstStyle/>
          <a:p>
            <a:pPr fontAlgn="base">
              <a:lnSpc>
                <a:spcPct val="150000"/>
              </a:lnSpc>
              <a:spcBef>
                <a:spcPct val="0"/>
              </a:spcBef>
              <a:spcAft>
                <a:spcPct val="0"/>
              </a:spcAft>
              <a:buClrTx/>
              <a:buSzPct val="100000"/>
            </a:pPr>
            <a:r>
              <a:rPr lang="en-US" altLang="zh-CN" sz="2400" b="1" baseline="0">
                <a:latin typeface="楷体_GB2312" pitchFamily="49" charset="-122"/>
                <a:ea typeface="楷体_GB2312" pitchFamily="49" charset="-122"/>
              </a:rPr>
              <a:t> </a:t>
            </a:r>
            <a:r>
              <a:rPr lang="zh-CN" altLang="en-US" sz="2400" b="1" baseline="0">
                <a:latin typeface="楷体_GB2312" pitchFamily="49" charset="-122"/>
                <a:ea typeface="楷体_GB2312" pitchFamily="49" charset="-122"/>
              </a:rPr>
              <a:t>例：  在职人员接受教育的平均年限是否可以认定为</a:t>
            </a:r>
            <a:r>
              <a:rPr lang="en-US" altLang="zh-CN" sz="2400" b="1" baseline="0">
                <a:latin typeface="楷体_GB2312" pitchFamily="49" charset="-122"/>
                <a:ea typeface="楷体_GB2312" pitchFamily="49" charset="-122"/>
              </a:rPr>
              <a:t>16</a:t>
            </a:r>
            <a:r>
              <a:rPr lang="zh-CN" altLang="en-US" sz="2400" b="1" baseline="0">
                <a:latin typeface="楷体_GB2312" pitchFamily="49" charset="-122"/>
                <a:ea typeface="楷体_GB2312" pitchFamily="49" charset="-122"/>
              </a:rPr>
              <a:t>年？</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 即教育程度是否可以达到本科水平？</a:t>
            </a:r>
          </a:p>
        </p:txBody>
      </p:sp>
      <p:sp>
        <p:nvSpPr>
          <p:cNvPr id="2450" name="矩形 2449"/>
          <p:cNvSpPr/>
          <p:nvPr/>
        </p:nvSpPr>
        <p:spPr>
          <a:xfrm>
            <a:off x="539750" y="4292600"/>
            <a:ext cx="5699125" cy="457200"/>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2400" b="1" baseline="0">
                <a:latin typeface="楷体_GB2312" pitchFamily="49" charset="-122"/>
                <a:ea typeface="楷体_GB2312" pitchFamily="49" charset="-122"/>
              </a:rPr>
              <a:t>总体均值：在职人员接受教育的平均年限</a:t>
            </a:r>
          </a:p>
        </p:txBody>
      </p:sp>
      <p:sp>
        <p:nvSpPr>
          <p:cNvPr id="2451" name="矩形 2450"/>
          <p:cNvSpPr/>
          <p:nvPr/>
        </p:nvSpPr>
        <p:spPr>
          <a:xfrm>
            <a:off x="612775" y="4868863"/>
            <a:ext cx="2178050" cy="457200"/>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2400" b="1" baseline="0">
                <a:latin typeface="楷体_GB2312" pitchFamily="49" charset="-122"/>
                <a:ea typeface="楷体_GB2312" pitchFamily="49" charset="-122"/>
              </a:rPr>
              <a:t>检验值： </a:t>
            </a:r>
            <a:r>
              <a:rPr lang="en-US" altLang="zh-CN" sz="2400" b="1" baseline="0">
                <a:latin typeface="楷体_GB2312" pitchFamily="49" charset="-122"/>
                <a:ea typeface="楷体_GB2312" pitchFamily="49" charset="-122"/>
              </a:rPr>
              <a:t>16</a:t>
            </a:r>
            <a:r>
              <a:rPr lang="zh-CN" altLang="en-US" sz="2400" b="1" baseline="0">
                <a:latin typeface="楷体_GB2312" pitchFamily="49" charset="-122"/>
                <a:ea typeface="楷体_GB2312" pitchFamily="49" charset="-122"/>
              </a:rPr>
              <a:t>年</a:t>
            </a:r>
          </a:p>
        </p:txBody>
      </p:sp>
      <p:sp>
        <p:nvSpPr>
          <p:cNvPr id="2452" name="矩形 2451"/>
          <p:cNvSpPr/>
          <p:nvPr/>
        </p:nvSpPr>
        <p:spPr>
          <a:xfrm>
            <a:off x="468313" y="117475"/>
            <a:ext cx="3600450" cy="517525"/>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2800" b="1" baseline="0">
                <a:latin typeface="宋体" panose="02010600030101010101" pitchFamily="2" charset="-122"/>
                <a:ea typeface="宋体" panose="02010600030101010101" pitchFamily="2" charset="-122"/>
              </a:rPr>
              <a:t>总体均值的假设检验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additive="base">
                                        <p:cTn id="6" dur="1" fill="hold">
                                          <p:stCondLst>
                                            <p:cond delay="0"/>
                                          </p:stCondLst>
                                        </p:cTn>
                                        <p:tgtEl>
                                          <p:spTgt spid="2448"/>
                                        </p:tgtEl>
                                        <p:attrNameLst>
                                          <p:attrName>style.visibility</p:attrName>
                                        </p:attrNameLst>
                                      </p:cBhvr>
                                      <p:to>
                                        <p:strVal val="visible"/>
                                      </p:to>
                                    </p:set>
                                    <p:animEffect transition="in" filter="wipe(left)">
                                      <p:cBhvr additive="base">
                                        <p:cTn id="7" dur="500" fill="hold"/>
                                        <p:tgtEl>
                                          <p:spTgt spid="24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additive="base">
                                        <p:cTn id="11" dur="1" fill="hold">
                                          <p:stCondLst>
                                            <p:cond delay="0"/>
                                          </p:stCondLst>
                                        </p:cTn>
                                        <p:tgtEl>
                                          <p:spTgt spid="2447"/>
                                        </p:tgtEl>
                                        <p:attrNameLst>
                                          <p:attrName>style.visibility</p:attrName>
                                        </p:attrNameLst>
                                      </p:cBhvr>
                                      <p:to>
                                        <p:strVal val="visible"/>
                                      </p:to>
                                    </p:set>
                                    <p:animEffect transition="in" filter="wipe(left)">
                                      <p:cBhvr additive="base">
                                        <p:cTn id="12" dur="1000" fill="hold"/>
                                        <p:tgtEl>
                                          <p:spTgt spid="24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2" nodeType="clickEffect">
                                  <p:stCondLst>
                                    <p:cond delay="0"/>
                                  </p:stCondLst>
                                  <p:childTnLst>
                                    <p:set>
                                      <p:cBhvr additive="base">
                                        <p:cTn id="16" dur="1" fill="hold">
                                          <p:stCondLst>
                                            <p:cond delay="0"/>
                                          </p:stCondLst>
                                        </p:cTn>
                                        <p:tgtEl>
                                          <p:spTgt spid="2449"/>
                                        </p:tgtEl>
                                        <p:attrNameLst>
                                          <p:attrName>style.visibility</p:attrName>
                                        </p:attrNameLst>
                                      </p:cBhvr>
                                      <p:to>
                                        <p:strVal val="visible"/>
                                      </p:to>
                                    </p:set>
                                    <p:animEffect transition="in" filter="box(in)">
                                      <p:cBhvr additive="base">
                                        <p:cTn id="17" dur="1000" fill="hold"/>
                                        <p:tgtEl>
                                          <p:spTgt spid="24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3" nodeType="clickEffect">
                                  <p:stCondLst>
                                    <p:cond delay="0"/>
                                  </p:stCondLst>
                                  <p:childTnLst>
                                    <p:set>
                                      <p:cBhvr additive="base">
                                        <p:cTn id="21" dur="1" fill="hold">
                                          <p:stCondLst>
                                            <p:cond delay="0"/>
                                          </p:stCondLst>
                                        </p:cTn>
                                        <p:tgtEl>
                                          <p:spTgt spid="2450"/>
                                        </p:tgtEl>
                                        <p:attrNameLst>
                                          <p:attrName>style.visibility</p:attrName>
                                        </p:attrNameLst>
                                      </p:cBhvr>
                                      <p:to>
                                        <p:strVal val="visible"/>
                                      </p:to>
                                    </p:set>
                                    <p:animEffect transition="in" filter="wipe(left)">
                                      <p:cBhvr additive="base">
                                        <p:cTn id="22" dur="1000" fill="hold"/>
                                        <p:tgtEl>
                                          <p:spTgt spid="24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4" nodeType="clickEffect">
                                  <p:stCondLst>
                                    <p:cond delay="0"/>
                                  </p:stCondLst>
                                  <p:childTnLst>
                                    <p:set>
                                      <p:cBhvr additive="base">
                                        <p:cTn id="26" dur="1" fill="hold">
                                          <p:stCondLst>
                                            <p:cond delay="0"/>
                                          </p:stCondLst>
                                        </p:cTn>
                                        <p:tgtEl>
                                          <p:spTgt spid="2451"/>
                                        </p:tgtEl>
                                        <p:attrNameLst>
                                          <p:attrName>style.visibility</p:attrName>
                                        </p:attrNameLst>
                                      </p:cBhvr>
                                      <p:to>
                                        <p:strVal val="visible"/>
                                      </p:to>
                                    </p:set>
                                    <p:animEffect transition="in" filter="wipe(left)">
                                      <p:cBhvr additive="base">
                                        <p:cTn id="27" dur="1000" fill="hold"/>
                                        <p:tgtEl>
                                          <p:spTgt spid="2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 grpId="0" animBg="1"/>
      <p:bldP spid="2448" grpId="1" animBg="1"/>
      <p:bldP spid="2449" grpId="2" animBg="1"/>
      <p:bldP spid="2450" grpId="3" animBg="1"/>
      <p:bldP spid="2451" grpId="4"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5" name="内容占位符 2454"/>
          <p:cNvPicPr>
            <a:picLocks noGrp="1" noChangeAspect="1"/>
          </p:cNvPicPr>
          <p:nvPr>
            <p:ph idx="1"/>
          </p:nvPr>
        </p:nvPicPr>
        <p:blipFill>
          <a:blip r:embed="rId2"/>
          <a:stretch>
            <a:fillRect/>
          </a:stretch>
        </p:blipFill>
        <p:spPr>
          <a:xfrm>
            <a:off x="1044575" y="2493963"/>
            <a:ext cx="7021513" cy="3268662"/>
          </a:xfrm>
          <a:prstGeom prst="rect">
            <a:avLst/>
          </a:prstGeom>
        </p:spPr>
      </p:pic>
      <p:sp>
        <p:nvSpPr>
          <p:cNvPr id="2456" name="标题 2455"/>
          <p:cNvSpPr>
            <a:spLocks noGrp="1"/>
          </p:cNvSpPr>
          <p:nvPr>
            <p:ph type="title" idx="4294967295"/>
          </p:nvPr>
        </p:nvSpPr>
        <p:spPr>
          <a:xfrm>
            <a:off x="468313" y="117475"/>
            <a:ext cx="8229600" cy="685800"/>
          </a:xfrm>
        </p:spPr>
        <p:txBody>
          <a:bodyPr wrap="square" anchor="ctr" anchorCtr="0"/>
          <a:lstStyle/>
          <a:p>
            <a:r>
              <a:rPr lang="zh-CN" altLang="en-US" sz="4000"/>
              <a:t>spss操作</a:t>
            </a:r>
          </a:p>
        </p:txBody>
      </p:sp>
      <p:sp>
        <p:nvSpPr>
          <p:cNvPr id="2457" name="矩形 2456"/>
          <p:cNvSpPr/>
          <p:nvPr/>
        </p:nvSpPr>
        <p:spPr>
          <a:xfrm>
            <a:off x="1260475" y="1412875"/>
            <a:ext cx="6408738" cy="517525"/>
          </a:xfrm>
          <a:prstGeom prst="rect">
            <a:avLst/>
          </a:prstGeom>
          <a:noFill/>
          <a:ln w="9525">
            <a:noFill/>
          </a:ln>
        </p:spPr>
        <p:txBody>
          <a:bodyPr wrap="square"/>
          <a:lstStyle/>
          <a:p>
            <a:pPr fontAlgn="base">
              <a:lnSpc>
                <a:spcPct val="100000"/>
              </a:lnSpc>
              <a:spcBef>
                <a:spcPct val="0"/>
              </a:spcBef>
              <a:spcAft>
                <a:spcPct val="0"/>
              </a:spcAft>
              <a:buClrTx/>
              <a:buSzPct val="100000"/>
            </a:pPr>
            <a:r>
              <a:rPr lang="zh-CN" altLang="en-US" sz="2800" baseline="0">
                <a:solidFill>
                  <a:srgbClr val="0000FF"/>
                </a:solidFill>
                <a:latin typeface="Arial" panose="020B0604020202020204" pitchFamily="34" charset="0"/>
                <a:ea typeface="宋体" panose="02010600030101010101" pitchFamily="2" charset="-122"/>
              </a:rPr>
              <a:t>分析——比较均值——单样本t检验</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 name="矩形 2459"/>
          <p:cNvSpPr/>
          <p:nvPr/>
        </p:nvSpPr>
        <p:spPr>
          <a:xfrm>
            <a:off x="396875" y="188913"/>
            <a:ext cx="7531100" cy="517525"/>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2800" b="1" baseline="0">
                <a:solidFill>
                  <a:srgbClr val="CC00CC"/>
                </a:solidFill>
                <a:latin typeface="宋体" panose="02010600030101010101" pitchFamily="2" charset="-122"/>
                <a:ea typeface="宋体" panose="02010600030101010101" pitchFamily="2" charset="-122"/>
              </a:rPr>
              <a:t>（2）</a:t>
            </a:r>
            <a:r>
              <a:rPr lang="en-US" altLang="en-US" sz="2800" b="1" baseline="0">
                <a:solidFill>
                  <a:srgbClr val="CC00CC"/>
                </a:solidFill>
                <a:ea typeface="宋体" panose="02010600030101010101" pitchFamily="2" charset="-122"/>
              </a:rPr>
              <a:t>  独立样本的T检验</a:t>
            </a:r>
            <a:r>
              <a:rPr lang="zh-CN" altLang="en-US" sz="2800" b="1" baseline="0">
                <a:solidFill>
                  <a:srgbClr val="CC00CC"/>
                </a:solidFill>
                <a:latin typeface="Arial" panose="020B0604020202020204" pitchFamily="34" charset="0"/>
                <a:ea typeface="宋体" panose="02010600030101010101" pitchFamily="2" charset="-122"/>
              </a:rPr>
              <a:t>（不同群体同一属性）</a:t>
            </a:r>
          </a:p>
        </p:txBody>
      </p:sp>
      <p:sp>
        <p:nvSpPr>
          <p:cNvPr id="2461" name="矩形 2460"/>
          <p:cNvSpPr/>
          <p:nvPr/>
        </p:nvSpPr>
        <p:spPr>
          <a:xfrm>
            <a:off x="323850" y="1341438"/>
            <a:ext cx="8686800" cy="1187450"/>
          </a:xfrm>
          <a:prstGeom prst="rect">
            <a:avLst/>
          </a:prstGeom>
          <a:noFill/>
          <a:ln w="9525">
            <a:noFill/>
          </a:ln>
        </p:spPr>
        <p:txBody>
          <a:bodyPr anchor="ctr" anchorCtr="0"/>
          <a:lstStyle/>
          <a:p>
            <a:pPr indent="306705" fontAlgn="base">
              <a:lnSpc>
                <a:spcPct val="150000"/>
              </a:lnSpc>
              <a:spcBef>
                <a:spcPct val="0"/>
              </a:spcBef>
              <a:spcAft>
                <a:spcPct val="0"/>
              </a:spcAft>
              <a:buClrTx/>
              <a:buSzPct val="100000"/>
            </a:pPr>
            <a:r>
              <a:rPr lang="en-US" altLang="zh-CN" sz="2400" b="1" baseline="0">
                <a:latin typeface="楷体_GB2312" pitchFamily="49" charset="-122"/>
                <a:ea typeface="楷体_GB2312" pitchFamily="49" charset="-122"/>
              </a:rPr>
              <a:t>   </a:t>
            </a:r>
            <a:r>
              <a:rPr lang="en-US" altLang="zh-CN" sz="2400" b="1" baseline="0">
                <a:solidFill>
                  <a:srgbClr val="0000FF"/>
                </a:solidFill>
                <a:latin typeface="楷体_GB2312" pitchFamily="49" charset="-122"/>
                <a:ea typeface="楷体_GB2312" pitchFamily="49" charset="-122"/>
              </a:rPr>
              <a:t> </a:t>
            </a:r>
            <a:r>
              <a:rPr lang="zh-CN" altLang="en-US" sz="2400" b="1" baseline="0">
                <a:solidFill>
                  <a:srgbClr val="0000FF"/>
                </a:solidFill>
                <a:latin typeface="楷体_GB2312" pitchFamily="49" charset="-122"/>
                <a:ea typeface="楷体_GB2312" pitchFamily="49" charset="-122"/>
              </a:rPr>
              <a:t>独立样本的</a:t>
            </a:r>
            <a:r>
              <a:rPr lang="en-US" altLang="zh-CN" sz="2400" b="1" baseline="0">
                <a:solidFill>
                  <a:srgbClr val="0000FF"/>
                </a:solidFill>
                <a:latin typeface="楷体_GB2312" pitchFamily="49" charset="-122"/>
                <a:ea typeface="楷体_GB2312" pitchFamily="49" charset="-122"/>
              </a:rPr>
              <a:t>T</a:t>
            </a:r>
            <a:r>
              <a:rPr lang="zh-CN" altLang="en-US" sz="2400" b="1" baseline="0">
                <a:solidFill>
                  <a:srgbClr val="0000FF"/>
                </a:solidFill>
                <a:latin typeface="楷体_GB2312" pitchFamily="49" charset="-122"/>
                <a:ea typeface="楷体_GB2312" pitchFamily="49" charset="-122"/>
              </a:rPr>
              <a:t>检验目的是推断两个独立总体的均值是否</a:t>
            </a:r>
          </a:p>
          <a:p>
            <a:pPr indent="306705" fontAlgn="base">
              <a:lnSpc>
                <a:spcPct val="150000"/>
              </a:lnSpc>
              <a:spcBef>
                <a:spcPct val="0"/>
              </a:spcBef>
              <a:spcAft>
                <a:spcPct val="0"/>
              </a:spcAft>
              <a:buClrTx/>
              <a:buSzPct val="100000"/>
            </a:pPr>
            <a:r>
              <a:rPr lang="zh-CN" altLang="en-US" sz="2400" b="1" baseline="0">
                <a:solidFill>
                  <a:srgbClr val="0000FF"/>
                </a:solidFill>
                <a:latin typeface="楷体_GB2312" pitchFamily="49" charset="-122"/>
                <a:ea typeface="楷体_GB2312" pitchFamily="49" charset="-122"/>
              </a:rPr>
              <a:t>存在显著差异</a:t>
            </a:r>
            <a:r>
              <a:rPr lang="zh-CN" altLang="en-US" sz="2400" b="1" baseline="0">
                <a:latin typeface="楷体_GB2312" pitchFamily="49" charset="-122"/>
                <a:ea typeface="楷体_GB2312" pitchFamily="49" charset="-122"/>
              </a:rPr>
              <a:t>。</a:t>
            </a:r>
          </a:p>
        </p:txBody>
      </p:sp>
      <p:sp>
        <p:nvSpPr>
          <p:cNvPr id="2462" name="矩形 2461"/>
          <p:cNvSpPr/>
          <p:nvPr/>
        </p:nvSpPr>
        <p:spPr>
          <a:xfrm>
            <a:off x="323850" y="3141663"/>
            <a:ext cx="9067800" cy="639762"/>
          </a:xfrm>
          <a:prstGeom prst="rect">
            <a:avLst/>
          </a:prstGeom>
          <a:noFill/>
          <a:ln w="9525">
            <a:noFill/>
          </a:ln>
        </p:spPr>
        <p:txBody>
          <a:bodyPr/>
          <a:lstStyle/>
          <a:p>
            <a:pPr fontAlgn="base">
              <a:lnSpc>
                <a:spcPct val="150000"/>
              </a:lnSpc>
              <a:spcBef>
                <a:spcPct val="0"/>
              </a:spcBef>
              <a:spcAft>
                <a:spcPct val="0"/>
              </a:spcAft>
              <a:buClrTx/>
              <a:buSzPct val="100000"/>
            </a:pPr>
            <a:r>
              <a:rPr lang="en-US" altLang="en-US" sz="2400" b="1" baseline="0">
                <a:latin typeface="楷体_GB2312" pitchFamily="49" charset="-122"/>
                <a:ea typeface="楷体_GB2312" pitchFamily="49" charset="-122"/>
              </a:rPr>
              <a:t>例: </a:t>
            </a:r>
            <a:r>
              <a:rPr lang="zh-CN" altLang="en-US" sz="2400" b="1" baseline="0">
                <a:latin typeface="楷体_GB2312" pitchFamily="49" charset="-122"/>
                <a:ea typeface="楷体_GB2312" pitchFamily="49" charset="-122"/>
              </a:rPr>
              <a:t>教育工作者</a:t>
            </a:r>
            <a:r>
              <a:rPr lang="en-US" altLang="en-US" sz="2400" b="1" baseline="0">
                <a:latin typeface="楷体_GB2312" pitchFamily="49" charset="-122"/>
                <a:ea typeface="楷体_GB2312" pitchFamily="49" charset="-122"/>
              </a:rPr>
              <a:t>与公司职员的平均</a:t>
            </a:r>
            <a:r>
              <a:rPr lang="zh-CN" altLang="en-US" sz="2400" b="1" baseline="0">
                <a:latin typeface="楷体_GB2312" pitchFamily="49" charset="-122"/>
                <a:ea typeface="楷体_GB2312" pitchFamily="49" charset="-122"/>
              </a:rPr>
              <a:t>假日支出</a:t>
            </a:r>
            <a:r>
              <a:rPr lang="en-US" altLang="en-US" sz="2400" b="1" baseline="0">
                <a:latin typeface="楷体_GB2312" pitchFamily="49" charset="-122"/>
                <a:ea typeface="楷体_GB2312" pitchFamily="49" charset="-122"/>
              </a:rPr>
              <a:t>是否存在显著差异？</a:t>
            </a:r>
          </a:p>
        </p:txBody>
      </p:sp>
      <p:sp>
        <p:nvSpPr>
          <p:cNvPr id="2463" name="矩形 2462"/>
          <p:cNvSpPr/>
          <p:nvPr/>
        </p:nvSpPr>
        <p:spPr>
          <a:xfrm>
            <a:off x="971550" y="4292600"/>
            <a:ext cx="6172200" cy="457200"/>
          </a:xfrm>
          <a:prstGeom prst="rect">
            <a:avLst/>
          </a:prstGeom>
          <a:noFill/>
          <a:ln w="9525">
            <a:noFill/>
          </a:ln>
        </p:spPr>
        <p:txBody>
          <a:bodyPr/>
          <a:lstStyle/>
          <a:p>
            <a:pPr fontAlgn="base">
              <a:lnSpc>
                <a:spcPct val="100000"/>
              </a:lnSpc>
              <a:spcBef>
                <a:spcPct val="0"/>
              </a:spcBef>
              <a:spcAft>
                <a:spcPct val="0"/>
              </a:spcAft>
              <a:buClrTx/>
              <a:buSzPct val="100000"/>
            </a:pPr>
            <a:r>
              <a:rPr lang="en-US" altLang="en-US" sz="2400" b="1" baseline="0">
                <a:solidFill>
                  <a:schemeClr val="hlink"/>
                </a:solidFill>
                <a:latin typeface="楷体_GB2312" pitchFamily="49" charset="-122"/>
                <a:ea typeface="楷体_GB2312" pitchFamily="49" charset="-122"/>
              </a:rPr>
              <a:t>两个独立总体</a:t>
            </a:r>
            <a:r>
              <a:rPr lang="en-US" altLang="en-US" sz="2400" b="1" baseline="0">
                <a:latin typeface="楷体_GB2312" pitchFamily="49" charset="-122"/>
                <a:ea typeface="楷体_GB2312" pitchFamily="49" charset="-122"/>
              </a:rPr>
              <a:t>:</a:t>
            </a:r>
            <a:r>
              <a:rPr lang="zh-CN" altLang="en-US" sz="2400" b="1" baseline="0">
                <a:latin typeface="楷体_GB2312" pitchFamily="49" charset="-122"/>
                <a:ea typeface="楷体_GB2312" pitchFamily="49" charset="-122"/>
              </a:rPr>
              <a:t>教育工作者</a:t>
            </a:r>
            <a:r>
              <a:rPr lang="en-US" altLang="en-US" sz="2400" b="1" baseline="0">
                <a:latin typeface="楷体_GB2312" pitchFamily="49" charset="-122"/>
                <a:ea typeface="楷体_GB2312" pitchFamily="49" charset="-122"/>
              </a:rPr>
              <a:t>与公司职员</a:t>
            </a:r>
          </a:p>
        </p:txBody>
      </p:sp>
      <p:sp>
        <p:nvSpPr>
          <p:cNvPr id="2464" name="矩形 2463"/>
          <p:cNvSpPr/>
          <p:nvPr/>
        </p:nvSpPr>
        <p:spPr>
          <a:xfrm>
            <a:off x="1044575" y="4797425"/>
            <a:ext cx="3733800" cy="457200"/>
          </a:xfrm>
          <a:prstGeom prst="rect">
            <a:avLst/>
          </a:prstGeom>
          <a:noFill/>
          <a:ln w="9525">
            <a:noFill/>
          </a:ln>
        </p:spPr>
        <p:txBody>
          <a:bodyPr/>
          <a:lstStyle/>
          <a:p>
            <a:pPr fontAlgn="base">
              <a:lnSpc>
                <a:spcPct val="100000"/>
              </a:lnSpc>
              <a:spcBef>
                <a:spcPct val="0"/>
              </a:spcBef>
              <a:spcAft>
                <a:spcPct val="0"/>
              </a:spcAft>
              <a:buClrTx/>
              <a:buSzPct val="100000"/>
            </a:pPr>
            <a:r>
              <a:rPr lang="en-US" altLang="en-US" sz="2400" b="1" baseline="0">
                <a:solidFill>
                  <a:schemeClr val="hlink"/>
                </a:solidFill>
                <a:latin typeface="楷体_GB2312" pitchFamily="49" charset="-122"/>
                <a:ea typeface="楷体_GB2312" pitchFamily="49" charset="-122"/>
              </a:rPr>
              <a:t>均值</a:t>
            </a:r>
            <a:r>
              <a:rPr lang="en-US" altLang="en-US" sz="2400" b="1" baseline="0">
                <a:latin typeface="楷体_GB2312" pitchFamily="49" charset="-122"/>
                <a:ea typeface="楷体_GB2312" pitchFamily="49" charset="-122"/>
              </a:rPr>
              <a:t>:平均</a:t>
            </a:r>
            <a:r>
              <a:rPr lang="zh-CN" altLang="en-US" sz="2400" b="1" baseline="0">
                <a:latin typeface="楷体_GB2312" pitchFamily="49" charset="-122"/>
                <a:ea typeface="楷体_GB2312" pitchFamily="49" charset="-122"/>
              </a:rPr>
              <a:t>假日支出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additive="base">
                                        <p:cTn id="6" dur="1" fill="hold">
                                          <p:stCondLst>
                                            <p:cond delay="0"/>
                                          </p:stCondLst>
                                        </p:cTn>
                                        <p:tgtEl>
                                          <p:spTgt spid="2461"/>
                                        </p:tgtEl>
                                        <p:attrNameLst>
                                          <p:attrName>style.visibility</p:attrName>
                                        </p:attrNameLst>
                                      </p:cBhvr>
                                      <p:to>
                                        <p:strVal val="visible"/>
                                      </p:to>
                                    </p:set>
                                    <p:animEffect transition="in" filter="wipe(left)">
                                      <p:cBhvr additive="base">
                                        <p:cTn id="7" dur="1000" fill="hold"/>
                                        <p:tgtEl>
                                          <p:spTgt spid="24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additive="base">
                                        <p:cTn id="11" dur="1" fill="hold">
                                          <p:stCondLst>
                                            <p:cond delay="0"/>
                                          </p:stCondLst>
                                        </p:cTn>
                                        <p:tgtEl>
                                          <p:spTgt spid="2462"/>
                                        </p:tgtEl>
                                        <p:attrNameLst>
                                          <p:attrName>style.visibility</p:attrName>
                                        </p:attrNameLst>
                                      </p:cBhvr>
                                      <p:to>
                                        <p:strVal val="visible"/>
                                      </p:to>
                                    </p:set>
                                    <p:animEffect transition="in" filter="wipe(left)">
                                      <p:cBhvr additive="base">
                                        <p:cTn id="12" dur="1000" fill="hold"/>
                                        <p:tgtEl>
                                          <p:spTgt spid="24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2" nodeType="clickEffect">
                                  <p:stCondLst>
                                    <p:cond delay="0"/>
                                  </p:stCondLst>
                                  <p:childTnLst>
                                    <p:set>
                                      <p:cBhvr additive="base">
                                        <p:cTn id="16" dur="1" fill="hold">
                                          <p:stCondLst>
                                            <p:cond delay="0"/>
                                          </p:stCondLst>
                                        </p:cTn>
                                        <p:tgtEl>
                                          <p:spTgt spid="2463"/>
                                        </p:tgtEl>
                                        <p:attrNameLst>
                                          <p:attrName>style.visibility</p:attrName>
                                        </p:attrNameLst>
                                      </p:cBhvr>
                                      <p:to>
                                        <p:strVal val="visible"/>
                                      </p:to>
                                    </p:set>
                                    <p:animEffect transition="in" filter="wipe(left)">
                                      <p:cBhvr additive="base">
                                        <p:cTn id="17" dur="1000" fill="hold"/>
                                        <p:tgtEl>
                                          <p:spTgt spid="24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3" nodeType="clickEffect">
                                  <p:stCondLst>
                                    <p:cond delay="0"/>
                                  </p:stCondLst>
                                  <p:childTnLst>
                                    <p:set>
                                      <p:cBhvr additive="base">
                                        <p:cTn id="21" dur="1" fill="hold">
                                          <p:stCondLst>
                                            <p:cond delay="0"/>
                                          </p:stCondLst>
                                        </p:cTn>
                                        <p:tgtEl>
                                          <p:spTgt spid="2464"/>
                                        </p:tgtEl>
                                        <p:attrNameLst>
                                          <p:attrName>style.visibility</p:attrName>
                                        </p:attrNameLst>
                                      </p:cBhvr>
                                      <p:to>
                                        <p:strVal val="visible"/>
                                      </p:to>
                                    </p:set>
                                    <p:animEffect transition="in" filter="wipe(left)">
                                      <p:cBhvr additive="base">
                                        <p:cTn id="22" dur="1000" fill="hold"/>
                                        <p:tgtEl>
                                          <p:spTgt spid="2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 grpId="0" animBg="1"/>
      <p:bldP spid="2462" grpId="1" animBg="1"/>
      <p:bldP spid="2463" grpId="2" animBg="1"/>
      <p:bldP spid="2464" grpId="3"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 name="标题 2466"/>
          <p:cNvSpPr>
            <a:spLocks noGrp="1"/>
          </p:cNvSpPr>
          <p:nvPr>
            <p:ph type="title" idx="4294967295"/>
          </p:nvPr>
        </p:nvSpPr>
        <p:spPr>
          <a:xfrm>
            <a:off x="468313" y="44450"/>
            <a:ext cx="8229600" cy="685800"/>
          </a:xfrm>
        </p:spPr>
        <p:txBody>
          <a:bodyPr anchor="ctr" anchorCtr="0"/>
          <a:lstStyle/>
          <a:p>
            <a:r>
              <a:rPr lang="zh-CN" altLang="en-US" sz="4000"/>
              <a:t>spss操作</a:t>
            </a:r>
          </a:p>
        </p:txBody>
      </p:sp>
      <p:pic>
        <p:nvPicPr>
          <p:cNvPr id="2468" name="内容占位符 2467"/>
          <p:cNvPicPr>
            <a:picLocks noGrp="1" noChangeAspect="1"/>
          </p:cNvPicPr>
          <p:nvPr>
            <p:ph sz="half" idx="1"/>
          </p:nvPr>
        </p:nvPicPr>
        <p:blipFill>
          <a:blip r:embed="rId2"/>
          <a:stretch>
            <a:fillRect/>
          </a:stretch>
        </p:blipFill>
        <p:spPr>
          <a:xfrm>
            <a:off x="684213" y="2349500"/>
            <a:ext cx="4824412" cy="3527425"/>
          </a:xfrm>
          <a:prstGeom prst="rect">
            <a:avLst/>
          </a:prstGeom>
        </p:spPr>
      </p:pic>
      <p:sp>
        <p:nvSpPr>
          <p:cNvPr id="2469" name="矩形 2468"/>
          <p:cNvSpPr/>
          <p:nvPr/>
        </p:nvSpPr>
        <p:spPr>
          <a:xfrm>
            <a:off x="612775" y="1268413"/>
            <a:ext cx="6408738" cy="519112"/>
          </a:xfrm>
          <a:prstGeom prst="rect">
            <a:avLst/>
          </a:prstGeom>
          <a:noFill/>
          <a:ln w="9525">
            <a:noFill/>
          </a:ln>
        </p:spPr>
        <p:txBody>
          <a:bodyPr wrap="square" anchor="t" anchorCtr="0"/>
          <a:lstStyle/>
          <a:p>
            <a:pPr fontAlgn="base">
              <a:lnSpc>
                <a:spcPct val="100000"/>
              </a:lnSpc>
              <a:spcBef>
                <a:spcPct val="0"/>
              </a:spcBef>
              <a:spcAft>
                <a:spcPct val="0"/>
              </a:spcAft>
              <a:buClrTx/>
              <a:buSzPct val="100000"/>
            </a:pPr>
            <a:r>
              <a:rPr lang="zh-CN" altLang="en-US" sz="2800" baseline="0">
                <a:solidFill>
                  <a:srgbClr val="0000FF"/>
                </a:solidFill>
                <a:latin typeface="Arial" panose="020B0604020202020204" pitchFamily="34" charset="0"/>
                <a:ea typeface="宋体" panose="02010600030101010101" pitchFamily="2" charset="-122"/>
              </a:rPr>
              <a:t>分析——比较均值——独立样本t检验</a:t>
            </a:r>
          </a:p>
        </p:txBody>
      </p:sp>
      <p:pic>
        <p:nvPicPr>
          <p:cNvPr id="2470" name="图片 2469"/>
          <p:cNvPicPr>
            <a:picLocks noChangeAspect="1"/>
          </p:cNvPicPr>
          <p:nvPr/>
        </p:nvPicPr>
        <p:blipFill>
          <a:blip r:embed="rId3"/>
          <a:stretch>
            <a:fillRect/>
          </a:stretch>
        </p:blipFill>
        <p:spPr>
          <a:xfrm>
            <a:off x="6084888" y="2781300"/>
            <a:ext cx="2427287" cy="2222500"/>
          </a:xfrm>
          <a:prstGeom prst="rect">
            <a:avLst/>
          </a:prstGeom>
          <a:noFill/>
          <a:ln w="9525">
            <a:noFill/>
          </a:ln>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标题 2472"/>
          <p:cNvSpPr>
            <a:spLocks noGrp="1"/>
          </p:cNvSpPr>
          <p:nvPr>
            <p:ph type="title" idx="4294967295"/>
          </p:nvPr>
        </p:nvSpPr>
        <p:spPr>
          <a:ln>
            <a:solidFill>
              <a:srgbClr val="000000"/>
            </a:solidFill>
            <a:miter/>
          </a:ln>
        </p:spPr>
        <p:txBody>
          <a:bodyPr anchor="ctr" anchorCtr="0"/>
          <a:lstStyle/>
          <a:p>
            <a:endParaRPr/>
          </a:p>
        </p:txBody>
      </p:sp>
      <p:pic>
        <p:nvPicPr>
          <p:cNvPr id="2474" name="内容占位符 2473"/>
          <p:cNvPicPr>
            <a:picLocks noGrp="1" noChangeAspect="1"/>
          </p:cNvPicPr>
          <p:nvPr>
            <p:ph idx="1"/>
          </p:nvPr>
        </p:nvPicPr>
        <p:blipFill>
          <a:blip r:embed="rId2"/>
          <a:stretch>
            <a:fillRect/>
          </a:stretch>
        </p:blipFill>
        <p:spPr>
          <a:xfrm>
            <a:off x="179388" y="1052513"/>
            <a:ext cx="8637587" cy="4033837"/>
          </a:xfrm>
          <a:prstGeom prst="rect">
            <a:avLst/>
          </a:prstGeom>
        </p:spPr>
      </p:pic>
      <p:sp>
        <p:nvSpPr>
          <p:cNvPr id="2475" name="矩形 2474"/>
          <p:cNvSpPr/>
          <p:nvPr/>
        </p:nvSpPr>
        <p:spPr>
          <a:xfrm>
            <a:off x="685800" y="5229225"/>
            <a:ext cx="8207375" cy="1187450"/>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zh-CN" sz="2400" b="1" baseline="0">
                <a:solidFill>
                  <a:srgbClr val="0000FF"/>
                </a:solidFill>
                <a:latin typeface="楷体_GB2312" pitchFamily="49" charset="-122"/>
                <a:ea typeface="楷体_GB2312" pitchFamily="49" charset="-122"/>
              </a:rPr>
              <a:t>T</a:t>
            </a:r>
            <a:r>
              <a:rPr lang="zh-CN" altLang="en-US" sz="2400" b="1" baseline="0">
                <a:solidFill>
                  <a:srgbClr val="0000FF"/>
                </a:solidFill>
                <a:latin typeface="楷体_GB2312" pitchFamily="49" charset="-122"/>
                <a:ea typeface="楷体_GB2312" pitchFamily="49" charset="-122"/>
              </a:rPr>
              <a:t>检验的结果应该以方差齐性成立</a:t>
            </a:r>
          </a:p>
          <a:p>
            <a:pPr fontAlgn="base">
              <a:lnSpc>
                <a:spcPct val="150000"/>
              </a:lnSpc>
              <a:spcBef>
                <a:spcPct val="0"/>
              </a:spcBef>
              <a:spcAft>
                <a:spcPct val="0"/>
              </a:spcAft>
              <a:buClrTx/>
              <a:buSzPct val="100000"/>
            </a:pPr>
            <a:r>
              <a:rPr lang="zh-CN" altLang="en-US" sz="2400" b="1" baseline="0">
                <a:solidFill>
                  <a:srgbClr val="0000FF"/>
                </a:solidFill>
                <a:latin typeface="楷体_GB2312" pitchFamily="49" charset="-122"/>
                <a:ea typeface="楷体_GB2312" pitchFamily="49" charset="-122"/>
              </a:rPr>
              <a:t> （</a:t>
            </a:r>
            <a:r>
              <a:rPr lang="en-US" altLang="zh-CN" sz="2400" b="1" baseline="0">
                <a:solidFill>
                  <a:srgbClr val="0000FF"/>
                </a:solidFill>
                <a:latin typeface="楷体_GB2312" pitchFamily="49" charset="-122"/>
                <a:ea typeface="楷体_GB2312" pitchFamily="49" charset="-122"/>
              </a:rPr>
              <a:t>Equal variances assumed</a:t>
            </a:r>
            <a:r>
              <a:rPr lang="zh-CN" altLang="en-US" sz="2400" b="1" baseline="0">
                <a:solidFill>
                  <a:srgbClr val="0000FF"/>
                </a:solidFill>
                <a:latin typeface="楷体_GB2312" pitchFamily="49" charset="-122"/>
                <a:ea typeface="楷体_GB2312" pitchFamily="49" charset="-122"/>
              </a:rPr>
              <a:t>）的结果为准。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additive="base">
                                        <p:cTn id="6" dur="1" fill="hold">
                                          <p:stCondLst>
                                            <p:cond delay="0"/>
                                          </p:stCondLst>
                                        </p:cTn>
                                        <p:tgtEl>
                                          <p:spTgt spid="2475"/>
                                        </p:tgtEl>
                                        <p:attrNameLst>
                                          <p:attrName>style.visibility</p:attrName>
                                        </p:attrNameLst>
                                      </p:cBhvr>
                                      <p:to>
                                        <p:strVal val="visible"/>
                                      </p:to>
                                    </p:set>
                                    <p:animEffect transition="in" filter="wipe(left)">
                                      <p:cBhvr additive="base">
                                        <p:cTn id="7" dur="1000" fill="hold"/>
                                        <p:tgtEl>
                                          <p:spTgt spid="2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6000" dirty="0" smtClean="0"/>
              <a:t>（二）描述性统计分析</a:t>
            </a:r>
            <a:endParaRPr lang="zh-CN" altLang="en-US" sz="6000" dirty="0"/>
          </a:p>
        </p:txBody>
      </p:sp>
      <p:sp>
        <p:nvSpPr>
          <p:cNvPr id="3" name="内容占位符 2"/>
          <p:cNvSpPr>
            <a:spLocks noGrp="1"/>
          </p:cNvSpPr>
          <p:nvPr>
            <p:ph sz="quarter" idx="1"/>
          </p:nvPr>
        </p:nvSpPr>
        <p:spPr>
          <a:xfrm>
            <a:off x="457200" y="1600200"/>
            <a:ext cx="7741920" cy="4873625"/>
          </a:xfrm>
        </p:spPr>
        <p:txBody>
          <a:bodyPr>
            <a:normAutofit/>
          </a:bodyPr>
          <a:lstStyle/>
          <a:p>
            <a:pPr marL="0" indent="0">
              <a:buNone/>
            </a:pPr>
            <a:r>
              <a:rPr lang="zh-CN" altLang="en-US" sz="2800" dirty="0" smtClean="0"/>
              <a:t>数据在录入完毕之后，就要进行数据分析了。在</a:t>
            </a:r>
            <a:r>
              <a:rPr lang="zh-CN" altLang="en-US" sz="2800" dirty="0"/>
              <a:t>数据分析的时候，一般首先要对数据进行描述性统计分析（</a:t>
            </a:r>
            <a:r>
              <a:rPr lang="en-US" altLang="zh-CN" sz="2800" dirty="0"/>
              <a:t>Descriptive </a:t>
            </a:r>
            <a:r>
              <a:rPr lang="en-US" altLang="zh-CN" sz="2800" dirty="0" smtClean="0"/>
              <a:t>  Analysis</a:t>
            </a:r>
            <a:r>
              <a:rPr lang="zh-CN" altLang="en-US" sz="2800" dirty="0"/>
              <a:t>），以发现其内在的规律，再选择进一步分析的方法</a:t>
            </a:r>
            <a:r>
              <a:rPr lang="zh-CN" altLang="en-US" sz="2800" dirty="0" smtClean="0"/>
              <a:t>。</a:t>
            </a:r>
            <a:endParaRPr lang="en-US" altLang="zh-CN" sz="2800" dirty="0" smtClean="0"/>
          </a:p>
          <a:p>
            <a:pPr marL="0" indent="0">
              <a:buNone/>
            </a:pPr>
            <a:endParaRPr lang="en-US" altLang="zh-CN" sz="2800" dirty="0" smtClean="0"/>
          </a:p>
          <a:p>
            <a:pPr marL="0" indent="0">
              <a:buNone/>
            </a:pPr>
            <a:r>
              <a:rPr lang="zh-CN" altLang="en-US" sz="2800" dirty="0" smtClean="0"/>
              <a:t>描述性统计</a:t>
            </a:r>
            <a:r>
              <a:rPr lang="zh-CN" altLang="en-US" sz="2800" dirty="0"/>
              <a:t>分析要对调查总体所有变量的有关数据做统计性描述，主要包括数据的</a:t>
            </a:r>
            <a:r>
              <a:rPr lang="zh-CN" altLang="en-US" sz="2800" dirty="0" smtClean="0"/>
              <a:t>频次分布、</a:t>
            </a:r>
            <a:r>
              <a:rPr lang="zh-CN" altLang="en-US" sz="2800" dirty="0"/>
              <a:t>数据的集中趋势分析、数据离散程度</a:t>
            </a:r>
            <a:r>
              <a:rPr lang="zh-CN" altLang="en-US" sz="2800" dirty="0" smtClean="0"/>
              <a:t>分析等。下面我们介绍单变量描述统计分析。</a:t>
            </a:r>
            <a:endParaRPr lang="zh-CN" altLang="en-US" sz="28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 name="矩形 2477"/>
          <p:cNvSpPr/>
          <p:nvPr/>
        </p:nvSpPr>
        <p:spPr>
          <a:xfrm>
            <a:off x="304800" y="155575"/>
            <a:ext cx="8602663" cy="579438"/>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3200" b="1" baseline="0">
                <a:solidFill>
                  <a:srgbClr val="CC00CC"/>
                </a:solidFill>
                <a:latin typeface="Arial" panose="020B0604020202020204" pitchFamily="34" charset="0"/>
                <a:ea typeface="宋体" panose="02010600030101010101" pitchFamily="2" charset="-122"/>
              </a:rPr>
              <a:t>（3）</a:t>
            </a:r>
            <a:r>
              <a:rPr lang="en-US" altLang="en-US" sz="3200" b="1" baseline="0">
                <a:solidFill>
                  <a:srgbClr val="CC00CC"/>
                </a:solidFill>
                <a:ea typeface="宋体" panose="02010600030101010101" pitchFamily="2" charset="-122"/>
              </a:rPr>
              <a:t>  配对样本的T检验</a:t>
            </a:r>
            <a:r>
              <a:rPr lang="zh-CN" altLang="en-US" sz="3200" b="1" baseline="0">
                <a:solidFill>
                  <a:srgbClr val="CC00CC"/>
                </a:solidFill>
                <a:latin typeface="Arial" panose="020B0604020202020204" pitchFamily="34" charset="0"/>
                <a:ea typeface="宋体" panose="02010600030101010101" pitchFamily="2" charset="-122"/>
              </a:rPr>
              <a:t>（同一总体不同属性）</a:t>
            </a:r>
          </a:p>
        </p:txBody>
      </p:sp>
      <p:sp>
        <p:nvSpPr>
          <p:cNvPr id="2479" name="矩形 2478"/>
          <p:cNvSpPr/>
          <p:nvPr/>
        </p:nvSpPr>
        <p:spPr>
          <a:xfrm>
            <a:off x="684213" y="1123950"/>
            <a:ext cx="5821362" cy="641350"/>
          </a:xfrm>
          <a:prstGeom prst="rect">
            <a:avLst/>
          </a:prstGeom>
          <a:noFill/>
          <a:ln w="9525">
            <a:noFill/>
          </a:ln>
        </p:spPr>
        <p:txBody>
          <a:bodyPr wrap="none" anchor="ctr" anchorCtr="0"/>
          <a:lstStyle/>
          <a:p>
            <a:pPr fontAlgn="base">
              <a:lnSpc>
                <a:spcPct val="150000"/>
              </a:lnSpc>
              <a:spcBef>
                <a:spcPct val="0"/>
              </a:spcBef>
              <a:spcAft>
                <a:spcPct val="0"/>
              </a:spcAft>
              <a:buClrTx/>
              <a:buSzPct val="100000"/>
            </a:pPr>
            <a:r>
              <a:rPr lang="zh-CN" altLang="en-US" sz="2400" b="1" baseline="0">
                <a:solidFill>
                  <a:srgbClr val="0000FF"/>
                </a:solidFill>
                <a:latin typeface="楷体_GB2312" pitchFamily="49" charset="-122"/>
                <a:ea typeface="楷体_GB2312" pitchFamily="49" charset="-122"/>
              </a:rPr>
              <a:t>推断两个总体的均值是否存在显著差异。 </a:t>
            </a:r>
          </a:p>
        </p:txBody>
      </p:sp>
      <p:sp>
        <p:nvSpPr>
          <p:cNvPr id="2480" name="矩形 2479"/>
          <p:cNvSpPr/>
          <p:nvPr/>
        </p:nvSpPr>
        <p:spPr>
          <a:xfrm>
            <a:off x="533400" y="2393950"/>
            <a:ext cx="7227888" cy="1735138"/>
          </a:xfrm>
          <a:prstGeom prst="rect">
            <a:avLst/>
          </a:prstGeom>
          <a:noFill/>
          <a:ln w="9525">
            <a:noFill/>
          </a:ln>
        </p:spPr>
        <p:txBody>
          <a:bodyPr wrap="none" anchor="ctr" anchorCtr="0"/>
          <a:lstStyle/>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配对样本可以是</a:t>
            </a:r>
            <a:r>
              <a:rPr lang="zh-CN" altLang="en-US" sz="2400" b="1" baseline="0">
                <a:solidFill>
                  <a:schemeClr val="hlink"/>
                </a:solidFill>
                <a:latin typeface="楷体_GB2312" pitchFamily="49" charset="-122"/>
                <a:ea typeface="楷体_GB2312" pitchFamily="49" charset="-122"/>
              </a:rPr>
              <a:t>同一个变量</a:t>
            </a:r>
            <a:r>
              <a:rPr lang="zh-CN" altLang="en-US" sz="2400" b="1" baseline="0">
                <a:latin typeface="楷体_GB2312" pitchFamily="49" charset="-122"/>
                <a:ea typeface="楷体_GB2312" pitchFamily="49" charset="-122"/>
              </a:rPr>
              <a:t>在“前与后”、“新与旧”等</a:t>
            </a:r>
          </a:p>
          <a:p>
            <a:pPr fontAlgn="base">
              <a:lnSpc>
                <a:spcPct val="150000"/>
              </a:lnSpc>
              <a:spcBef>
                <a:spcPct val="0"/>
              </a:spcBef>
              <a:spcAft>
                <a:spcPct val="0"/>
              </a:spcAft>
              <a:buClrTx/>
              <a:buSzPct val="100000"/>
            </a:pPr>
            <a:r>
              <a:rPr lang="zh-CN" altLang="en-US" sz="2400" b="1" baseline="0">
                <a:latin typeface="楷体_GB2312" pitchFamily="49" charset="-122"/>
                <a:ea typeface="楷体_GB2312" pitchFamily="49" charset="-122"/>
              </a:rPr>
              <a:t>  </a:t>
            </a:r>
            <a:r>
              <a:rPr lang="zh-CN" altLang="en-US" sz="2400" b="1" baseline="0">
                <a:solidFill>
                  <a:schemeClr val="tx2"/>
                </a:solidFill>
                <a:latin typeface="楷体_GB2312" pitchFamily="49" charset="-122"/>
                <a:ea typeface="楷体_GB2312" pitchFamily="49" charset="-122"/>
              </a:rPr>
              <a:t>两种状态</a:t>
            </a:r>
            <a:r>
              <a:rPr lang="zh-CN" altLang="en-US" sz="2400" b="1" baseline="0">
                <a:latin typeface="楷体_GB2312" pitchFamily="49" charset="-122"/>
                <a:ea typeface="楷体_GB2312" pitchFamily="49" charset="-122"/>
              </a:rPr>
              <a:t>下的两组抽样数据</a:t>
            </a:r>
            <a:r>
              <a:rPr lang="en-US" altLang="zh-CN" sz="2400" b="1" baseline="0">
                <a:latin typeface="楷体_GB2312" pitchFamily="49" charset="-122"/>
                <a:ea typeface="楷体_GB2312" pitchFamily="49" charset="-122"/>
              </a:rPr>
              <a:t>,</a:t>
            </a:r>
          </a:p>
          <a:p>
            <a:pPr fontAlgn="base">
              <a:lnSpc>
                <a:spcPct val="150000"/>
              </a:lnSpc>
              <a:spcBef>
                <a:spcPct val="0"/>
              </a:spcBef>
              <a:spcAft>
                <a:spcPct val="0"/>
              </a:spcAft>
              <a:buClrTx/>
              <a:buSzPct val="100000"/>
            </a:pPr>
            <a:r>
              <a:rPr lang="en-US" altLang="zh-CN" sz="2400" b="1" baseline="0">
                <a:latin typeface="楷体_GB2312" pitchFamily="49" charset="-122"/>
                <a:ea typeface="楷体_GB2312" pitchFamily="49" charset="-122"/>
              </a:rPr>
              <a:t>  </a:t>
            </a:r>
            <a:r>
              <a:rPr lang="zh-CN" altLang="en-US" sz="2400" b="1" baseline="0">
                <a:latin typeface="楷体_GB2312" pitchFamily="49" charset="-122"/>
                <a:ea typeface="楷体_GB2312" pitchFamily="49" charset="-122"/>
              </a:rPr>
              <a:t>也可以是对某一问题</a:t>
            </a:r>
            <a:r>
              <a:rPr lang="zh-CN" altLang="en-US" sz="2400" b="1" baseline="0">
                <a:solidFill>
                  <a:schemeClr val="tx2"/>
                </a:solidFill>
                <a:latin typeface="楷体_GB2312" pitchFamily="49" charset="-122"/>
                <a:ea typeface="楷体_GB2312" pitchFamily="49" charset="-122"/>
              </a:rPr>
              <a:t>两个不同侧面</a:t>
            </a:r>
            <a:r>
              <a:rPr lang="zh-CN" altLang="en-US" sz="2400" b="1" baseline="0">
                <a:latin typeface="楷体_GB2312" pitchFamily="49" charset="-122"/>
                <a:ea typeface="楷体_GB2312" pitchFamily="49" charset="-122"/>
              </a:rPr>
              <a:t>的表述。 </a:t>
            </a:r>
          </a:p>
        </p:txBody>
      </p:sp>
      <p:sp>
        <p:nvSpPr>
          <p:cNvPr id="2481" name="矩形 2480"/>
          <p:cNvSpPr/>
          <p:nvPr/>
        </p:nvSpPr>
        <p:spPr>
          <a:xfrm>
            <a:off x="685800" y="4846638"/>
            <a:ext cx="8382000" cy="1189037"/>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en-US" sz="2400" b="1" baseline="0">
                <a:solidFill>
                  <a:srgbClr val="0000FF"/>
                </a:solidFill>
                <a:ea typeface="楷体_GB2312" pitchFamily="49" charset="-122"/>
              </a:rPr>
              <a:t>配对样本与独立样本的差异在于:</a:t>
            </a:r>
          </a:p>
          <a:p>
            <a:pPr fontAlgn="base">
              <a:lnSpc>
                <a:spcPct val="150000"/>
              </a:lnSpc>
              <a:spcBef>
                <a:spcPct val="0"/>
              </a:spcBef>
              <a:spcAft>
                <a:spcPct val="0"/>
              </a:spcAft>
              <a:buClrTx/>
              <a:buSzPct val="100000"/>
            </a:pPr>
            <a:r>
              <a:rPr lang="en-US" altLang="en-US" sz="2400" b="1" baseline="0">
                <a:solidFill>
                  <a:srgbClr val="0000FF"/>
                </a:solidFill>
                <a:ea typeface="楷体_GB2312" pitchFamily="49" charset="-122"/>
              </a:rPr>
              <a:t>   </a:t>
            </a:r>
            <a:r>
              <a:rPr lang="zh-CN" altLang="en-US" sz="2400" b="1" baseline="0">
                <a:solidFill>
                  <a:srgbClr val="0000FF"/>
                </a:solidFill>
                <a:latin typeface="Arial" panose="020B0604020202020204" pitchFamily="34" charset="0"/>
                <a:ea typeface="楷体_GB2312" pitchFamily="49" charset="-122"/>
              </a:rPr>
              <a:t> </a:t>
            </a:r>
            <a:r>
              <a:rPr lang="en-US" altLang="en-US" sz="2400" b="1" baseline="0">
                <a:solidFill>
                  <a:srgbClr val="0000FF"/>
                </a:solidFill>
                <a:ea typeface="楷体_GB2312" pitchFamily="49" charset="-122"/>
              </a:rPr>
              <a:t> 配对样本的抽样不是相互独立的，而是</a:t>
            </a:r>
            <a:r>
              <a:rPr lang="en-US" altLang="en-US" sz="2400" b="1" baseline="0">
                <a:solidFill>
                  <a:srgbClr val="CC00CC"/>
                </a:solidFill>
                <a:ea typeface="楷体_GB2312" pitchFamily="49" charset="-122"/>
              </a:rPr>
              <a:t>相互关联</a:t>
            </a:r>
            <a:r>
              <a:rPr lang="en-US" altLang="en-US" sz="2400" b="1" baseline="0">
                <a:solidFill>
                  <a:srgbClr val="0000FF"/>
                </a:solidFill>
                <a:ea typeface="楷体_GB2312" pitchFamily="49" charset="-122"/>
              </a:rPr>
              <a:t>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additive="base">
                                        <p:cTn id="6" dur="1" fill="hold">
                                          <p:stCondLst>
                                            <p:cond delay="0"/>
                                          </p:stCondLst>
                                        </p:cTn>
                                        <p:tgtEl>
                                          <p:spTgt spid="2479"/>
                                        </p:tgtEl>
                                        <p:attrNameLst>
                                          <p:attrName>style.visibility</p:attrName>
                                        </p:attrNameLst>
                                      </p:cBhvr>
                                      <p:to>
                                        <p:strVal val="visible"/>
                                      </p:to>
                                    </p:set>
                                    <p:animEffect transition="in" filter="wipe(left)">
                                      <p:cBhvr additive="base">
                                        <p:cTn id="7" dur="1000" fill="hold"/>
                                        <p:tgtEl>
                                          <p:spTgt spid="24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additive="base">
                                        <p:cTn id="11" dur="1" fill="hold">
                                          <p:stCondLst>
                                            <p:cond delay="0"/>
                                          </p:stCondLst>
                                        </p:cTn>
                                        <p:tgtEl>
                                          <p:spTgt spid="2480"/>
                                        </p:tgtEl>
                                        <p:attrNameLst>
                                          <p:attrName>style.visibility</p:attrName>
                                        </p:attrNameLst>
                                      </p:cBhvr>
                                      <p:to>
                                        <p:strVal val="visible"/>
                                      </p:to>
                                    </p:set>
                                    <p:animEffect transition="in" filter="blinds(horizontal)">
                                      <p:cBhvr additive="base">
                                        <p:cTn id="12" dur="1000" fill="hold"/>
                                        <p:tgtEl>
                                          <p:spTgt spid="24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2" nodeType="clickEffect">
                                  <p:stCondLst>
                                    <p:cond delay="0"/>
                                  </p:stCondLst>
                                  <p:childTnLst>
                                    <p:set>
                                      <p:cBhvr additive="base">
                                        <p:cTn id="16" dur="1" fill="hold">
                                          <p:stCondLst>
                                            <p:cond delay="0"/>
                                          </p:stCondLst>
                                        </p:cTn>
                                        <p:tgtEl>
                                          <p:spTgt spid="2481"/>
                                        </p:tgtEl>
                                        <p:attrNameLst>
                                          <p:attrName>style.visibility</p:attrName>
                                        </p:attrNameLst>
                                      </p:cBhvr>
                                      <p:to>
                                        <p:strVal val="visible"/>
                                      </p:to>
                                    </p:set>
                                    <p:animEffect transition="in" filter="blinds(horizontal)">
                                      <p:cBhvr additive="base">
                                        <p:cTn id="17" dur="1000" fill="hold"/>
                                        <p:tgtEl>
                                          <p:spTgt spid="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9" grpId="0" animBg="1"/>
      <p:bldP spid="2480" grpId="1" animBg="1"/>
      <p:bldP spid="2481" grpId="2"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 name="标题 2483"/>
          <p:cNvSpPr>
            <a:spLocks noGrp="1"/>
          </p:cNvSpPr>
          <p:nvPr>
            <p:ph type="title" idx="4294967295"/>
          </p:nvPr>
        </p:nvSpPr>
        <p:spPr/>
        <p:txBody>
          <a:bodyPr anchor="ctr" anchorCtr="0"/>
          <a:lstStyle/>
          <a:p>
            <a:r>
              <a:rPr lang="zh-CN" altLang="en-US" sz="4000"/>
              <a:t>spss操作</a:t>
            </a:r>
          </a:p>
        </p:txBody>
      </p:sp>
      <p:sp>
        <p:nvSpPr>
          <p:cNvPr id="2485" name="矩形 2484"/>
          <p:cNvSpPr/>
          <p:nvPr/>
        </p:nvSpPr>
        <p:spPr>
          <a:xfrm>
            <a:off x="612775" y="1268413"/>
            <a:ext cx="6408738" cy="519112"/>
          </a:xfrm>
          <a:prstGeom prst="rect">
            <a:avLst/>
          </a:prstGeom>
          <a:noFill/>
          <a:ln w="9525">
            <a:noFill/>
          </a:ln>
        </p:spPr>
        <p:txBody>
          <a:bodyPr wrap="square" anchor="t" anchorCtr="0"/>
          <a:lstStyle/>
          <a:p>
            <a:pPr fontAlgn="base">
              <a:lnSpc>
                <a:spcPct val="100000"/>
              </a:lnSpc>
              <a:spcBef>
                <a:spcPct val="0"/>
              </a:spcBef>
              <a:spcAft>
                <a:spcPct val="0"/>
              </a:spcAft>
              <a:buClrTx/>
              <a:buSzPct val="100000"/>
            </a:pPr>
            <a:r>
              <a:rPr lang="zh-CN" altLang="en-US" sz="2800" baseline="0">
                <a:solidFill>
                  <a:srgbClr val="0000FF"/>
                </a:solidFill>
                <a:latin typeface="Arial" panose="020B0604020202020204" pitchFamily="34" charset="0"/>
                <a:ea typeface="宋体" panose="02010600030101010101" pitchFamily="2" charset="-122"/>
              </a:rPr>
              <a:t>分析——比较均值——配对样本t检验</a:t>
            </a:r>
          </a:p>
        </p:txBody>
      </p:sp>
      <p:pic>
        <p:nvPicPr>
          <p:cNvPr id="2486" name="内容占位符 2485"/>
          <p:cNvPicPr>
            <a:picLocks noGrp="1" noChangeAspect="1"/>
          </p:cNvPicPr>
          <p:nvPr>
            <p:ph idx="1"/>
          </p:nvPr>
        </p:nvPicPr>
        <p:blipFill>
          <a:blip r:embed="rId2"/>
          <a:stretch>
            <a:fillRect/>
          </a:stretch>
        </p:blipFill>
        <p:spPr>
          <a:xfrm>
            <a:off x="1044575" y="2133600"/>
            <a:ext cx="7056438" cy="3744913"/>
          </a:xfrm>
          <a:prstGeom prst="rect">
            <a:avLst/>
          </a:prstGeom>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0" name="内容占位符 2489"/>
          <p:cNvPicPr>
            <a:picLocks noGrp="1" noChangeAspect="1"/>
          </p:cNvPicPr>
          <p:nvPr>
            <p:ph idx="1"/>
          </p:nvPr>
        </p:nvPicPr>
        <p:blipFill>
          <a:blip r:embed="rId2"/>
          <a:stretch>
            <a:fillRect/>
          </a:stretch>
        </p:blipFill>
        <p:spPr>
          <a:xfrm>
            <a:off x="539750" y="1052513"/>
            <a:ext cx="8137525" cy="4032250"/>
          </a:xfrm>
          <a:prstGeom prst="rect">
            <a:avLst/>
          </a:prstGeom>
        </p:spPr>
      </p:pic>
      <p:sp>
        <p:nvSpPr>
          <p:cNvPr id="2491" name="矩形 2490"/>
          <p:cNvSpPr/>
          <p:nvPr/>
        </p:nvSpPr>
        <p:spPr>
          <a:xfrm>
            <a:off x="900113" y="5084763"/>
            <a:ext cx="7345362" cy="1189037"/>
          </a:xfrm>
          <a:prstGeom prst="rect">
            <a:avLst/>
          </a:prstGeom>
          <a:noFill/>
          <a:ln w="9525">
            <a:noFill/>
          </a:ln>
        </p:spPr>
        <p:txBody>
          <a:bodyPr wrap="square" anchor="ctr" anchorCtr="0"/>
          <a:lstStyle/>
          <a:p>
            <a:pPr fontAlgn="base">
              <a:lnSpc>
                <a:spcPct val="150000"/>
              </a:lnSpc>
              <a:spcBef>
                <a:spcPct val="0"/>
              </a:spcBef>
              <a:spcAft>
                <a:spcPct val="0"/>
              </a:spcAft>
              <a:buClrTx/>
              <a:buSzPct val="100000"/>
            </a:pPr>
            <a:r>
              <a:rPr lang="en-US" altLang="en-US" sz="2400" b="1" baseline="0">
                <a:ea typeface="宋体" panose="02010600030101010101" pitchFamily="2" charset="-122"/>
              </a:rPr>
              <a:t>Sig.=</a:t>
            </a:r>
            <a:r>
              <a:rPr lang="en-US" altLang="en-US" sz="2400" b="1" baseline="0">
                <a:solidFill>
                  <a:schemeClr val="tx2"/>
                </a:solidFill>
                <a:ea typeface="宋体" panose="02010600030101010101" pitchFamily="2" charset="-122"/>
              </a:rPr>
              <a:t>.</a:t>
            </a:r>
            <a:r>
              <a:rPr lang="zh-CN" altLang="en-US" sz="2400" b="1" baseline="0">
                <a:solidFill>
                  <a:schemeClr val="tx2"/>
                </a:solidFill>
                <a:latin typeface="Arial" panose="020B0604020202020204" pitchFamily="34" charset="0"/>
                <a:ea typeface="宋体" panose="02010600030101010101" pitchFamily="2" charset="-122"/>
              </a:rPr>
              <a:t>000＜</a:t>
            </a:r>
            <a:r>
              <a:rPr lang="en-US" altLang="en-US" sz="2400" b="1" baseline="0">
                <a:ea typeface="宋体" panose="02010600030101010101" pitchFamily="2" charset="-122"/>
              </a:rPr>
              <a:t>0.05</a:t>
            </a:r>
            <a:r>
              <a:rPr lang="zh-CN" altLang="en-US" sz="2400" b="1" baseline="0">
                <a:latin typeface="Arial" panose="020B0604020202020204" pitchFamily="34" charset="0"/>
                <a:ea typeface="宋体" panose="02010600030101010101" pitchFamily="2" charset="-122"/>
              </a:rPr>
              <a:t>，表明</a:t>
            </a:r>
            <a:r>
              <a:rPr lang="en-US" altLang="en-US" sz="2400" b="1" baseline="0">
                <a:latin typeface="楷体_GB2312" pitchFamily="49" charset="-122"/>
                <a:ea typeface="楷体_GB2312" pitchFamily="49" charset="-122"/>
              </a:rPr>
              <a:t>在“</a:t>
            </a:r>
            <a:r>
              <a:rPr lang="zh-CN" altLang="en-US" sz="2400" b="1" baseline="0">
                <a:latin typeface="楷体_GB2312" pitchFamily="49" charset="-122"/>
                <a:ea typeface="楷体_GB2312" pitchFamily="49" charset="-122"/>
              </a:rPr>
              <a:t>学习方面</a:t>
            </a:r>
            <a:r>
              <a:rPr lang="en-US" altLang="en-US" sz="2400" b="1" baseline="0">
                <a:latin typeface="楷体_GB2312" pitchFamily="49" charset="-122"/>
                <a:ea typeface="楷体_GB2312" pitchFamily="49" charset="-122"/>
              </a:rPr>
              <a:t>”和“</a:t>
            </a:r>
            <a:r>
              <a:rPr lang="zh-CN" altLang="en-US" sz="2400" b="1" baseline="0">
                <a:latin typeface="楷体_GB2312" pitchFamily="49" charset="-122"/>
                <a:ea typeface="楷体_GB2312" pitchFamily="49" charset="-122"/>
              </a:rPr>
              <a:t>就业方面</a:t>
            </a:r>
            <a:r>
              <a:rPr lang="en-US" altLang="en-US" sz="2400" b="1" baseline="0">
                <a:latin typeface="楷体_GB2312" pitchFamily="49" charset="-122"/>
                <a:ea typeface="楷体_GB2312" pitchFamily="49" charset="-122"/>
              </a:rPr>
              <a:t>”的选择上</a:t>
            </a:r>
            <a:r>
              <a:rPr lang="zh-CN" altLang="en-US" sz="2400" b="1" baseline="0">
                <a:solidFill>
                  <a:schemeClr val="tx2"/>
                </a:solidFill>
                <a:latin typeface="楷体_GB2312" pitchFamily="49" charset="-122"/>
                <a:ea typeface="楷体_GB2312" pitchFamily="49" charset="-122"/>
              </a:rPr>
              <a:t>存在</a:t>
            </a:r>
            <a:r>
              <a:rPr lang="en-US" altLang="en-US" sz="2400" b="1" baseline="0">
                <a:latin typeface="楷体_GB2312" pitchFamily="49" charset="-122"/>
                <a:ea typeface="楷体_GB2312" pitchFamily="49" charset="-122"/>
              </a:rPr>
              <a:t>显著差异。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2491"/>
                                        </p:tgtEl>
                                        <p:attrNameLst>
                                          <p:attrName>style.visibility</p:attrName>
                                        </p:attrNameLst>
                                      </p:cBhvr>
                                      <p:to>
                                        <p:strVal val="visible"/>
                                      </p:to>
                                    </p:set>
                                    <p:animEffect transition="in" filter="blinds(horizontal)">
                                      <p:cBhvr additive="base">
                                        <p:cTn id="7" dur="1000" fill="hold"/>
                                        <p:tgtEl>
                                          <p:spTgt spid="2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5" name="文本占位符 2494"/>
          <p:cNvSpPr>
            <a:spLocks noGrp="1"/>
          </p:cNvSpPr>
          <p:nvPr>
            <p:ph type="body" idx="4294967295"/>
          </p:nvPr>
        </p:nvSpPr>
        <p:spPr>
          <a:xfrm>
            <a:off x="457200" y="1600200"/>
            <a:ext cx="7467600" cy="2543175"/>
          </a:xfrm>
          <a:ln>
            <a:solidFill>
              <a:srgbClr val="000000"/>
            </a:solidFill>
            <a:miter/>
          </a:ln>
        </p:spPr>
        <p:txBody>
          <a:bodyPr/>
          <a:lstStyle/>
          <a:p>
            <a:pPr>
              <a:buClr>
                <a:schemeClr val="hlink"/>
              </a:buClr>
            </a:pPr>
            <a:r>
              <a:t>卡方检验就是统计样本的实际观测值与理论推断值之间的偏离程度，实际观测值与理论推断值之间的偏离程度就决定卡方值的大小，如果卡方值越大，二者偏差程度越大；反之，二者偏差越小；若两个值完全相等时，卡方值就为0，表明理论值完全符合。</a:t>
            </a:r>
          </a:p>
          <a:p>
            <a:pPr>
              <a:buClr>
                <a:schemeClr val="hlink"/>
              </a:buClr>
            </a:pPr>
            <a:r>
              <a:t>注意：卡方检验针对分类变量。</a:t>
            </a:r>
          </a:p>
        </p:txBody>
      </p:sp>
      <p:sp>
        <p:nvSpPr>
          <p:cNvPr id="2496" name="矩形 2495"/>
          <p:cNvSpPr/>
          <p:nvPr/>
        </p:nvSpPr>
        <p:spPr>
          <a:xfrm>
            <a:off x="304800" y="155575"/>
            <a:ext cx="2959100" cy="579438"/>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3200" b="1" baseline="0">
                <a:solidFill>
                  <a:srgbClr val="CC00CC"/>
                </a:solidFill>
                <a:latin typeface="Arial" panose="020B0604020202020204" pitchFamily="34" charset="0"/>
                <a:ea typeface="宋体" panose="02010600030101010101" pitchFamily="2" charset="-122"/>
              </a:rPr>
              <a:t>（4）</a:t>
            </a:r>
            <a:r>
              <a:rPr lang="en-US" altLang="en-US" sz="3200" b="1" baseline="0">
                <a:solidFill>
                  <a:srgbClr val="CC00CC"/>
                </a:solidFill>
                <a:ea typeface="宋体" panose="02010600030101010101" pitchFamily="2" charset="-122"/>
              </a:rPr>
              <a:t> </a:t>
            </a:r>
            <a:r>
              <a:rPr lang="zh-CN" altLang="en-US" sz="3200" b="1" baseline="0">
                <a:solidFill>
                  <a:srgbClr val="CC00CC"/>
                </a:solidFill>
                <a:latin typeface="Arial" panose="020B0604020202020204" pitchFamily="34" charset="0"/>
                <a:ea typeface="宋体" panose="02010600030101010101" pitchFamily="2" charset="-122"/>
              </a:rPr>
              <a:t>卡方</a:t>
            </a:r>
            <a:r>
              <a:rPr lang="en-US" altLang="en-US" sz="3200" b="1" baseline="0">
                <a:solidFill>
                  <a:srgbClr val="CC00CC"/>
                </a:solidFill>
                <a:ea typeface="宋体" panose="02010600030101010101" pitchFamily="2" charset="-122"/>
              </a:rPr>
              <a:t>检验</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 name="文本占位符 2498"/>
          <p:cNvSpPr>
            <a:spLocks noGrp="1"/>
          </p:cNvSpPr>
          <p:nvPr>
            <p:ph type="body" idx="4294967295"/>
          </p:nvPr>
        </p:nvSpPr>
        <p:spPr/>
        <p:txBody>
          <a:bodyPr/>
          <a:lstStyle/>
          <a:p>
            <a:pPr>
              <a:buClr>
                <a:schemeClr val="hlink"/>
              </a:buClr>
            </a:pPr>
            <a:r>
              <a:rPr lang="zh-CN" altLang="en-US" b="1">
                <a:solidFill>
                  <a:srgbClr val="CC00CC"/>
                </a:solidFill>
              </a:rPr>
              <a:t>方差分析</a:t>
            </a:r>
            <a:r>
              <a:rPr lang="en-US" altLang="zh-CN" b="1">
                <a:solidFill>
                  <a:srgbClr val="CC00CC"/>
                </a:solidFill>
              </a:rPr>
              <a:t>(Analysis of Variance</a:t>
            </a:r>
            <a:r>
              <a:rPr lang="zh-CN" altLang="en-US" b="1">
                <a:solidFill>
                  <a:srgbClr val="CC00CC"/>
                </a:solidFill>
              </a:rPr>
              <a:t>，简称</a:t>
            </a:r>
            <a:r>
              <a:rPr lang="en-US" altLang="zh-CN" b="1">
                <a:solidFill>
                  <a:srgbClr val="CC00CC"/>
                </a:solidFill>
              </a:rPr>
              <a:t>ANOVA)</a:t>
            </a:r>
            <a:r>
              <a:rPr lang="zh-CN" altLang="en-US"/>
              <a:t>，又称“变异数分析”或“</a:t>
            </a:r>
            <a:r>
              <a:rPr lang="en-US" altLang="zh-CN"/>
              <a:t>F</a:t>
            </a:r>
            <a:r>
              <a:rPr lang="zh-CN" altLang="en-US"/>
              <a:t>检验”，是</a:t>
            </a:r>
            <a:r>
              <a:rPr lang="en-US" altLang="zh-CN"/>
              <a:t>R.A.Fisher</a:t>
            </a:r>
            <a:r>
              <a:rPr lang="zh-CN" altLang="en-US"/>
              <a:t>发明的，用于</a:t>
            </a:r>
            <a:r>
              <a:rPr lang="zh-CN" altLang="en-US" u="sng">
                <a:solidFill>
                  <a:srgbClr val="CC00CC"/>
                </a:solidFill>
              </a:rPr>
              <a:t>两个及两个以上样本均数差别的显著性检验</a:t>
            </a:r>
            <a:r>
              <a:rPr lang="zh-CN" altLang="en-US"/>
              <a:t>。</a:t>
            </a:r>
          </a:p>
          <a:p>
            <a:pPr>
              <a:buClr>
                <a:schemeClr val="hlink"/>
              </a:buClr>
            </a:pPr>
            <a:r>
              <a:rPr lang="zh-CN" altLang="en-US"/>
              <a:t>方差分析的假定条件为：</a:t>
            </a:r>
          </a:p>
          <a:p>
            <a:pPr>
              <a:buClr>
                <a:schemeClr val="hlink"/>
              </a:buClr>
              <a:buNone/>
            </a:pPr>
            <a:r>
              <a:rPr lang="zh-CN" altLang="en-US"/>
              <a:t>（</a:t>
            </a:r>
            <a:r>
              <a:rPr lang="en-US" altLang="zh-CN"/>
              <a:t>1</a:t>
            </a:r>
            <a:r>
              <a:rPr lang="zh-CN" altLang="en-US"/>
              <a:t>）各处理条件下的样本是</a:t>
            </a:r>
            <a:r>
              <a:rPr lang="zh-CN" altLang="en-US" u="sng">
                <a:solidFill>
                  <a:schemeClr val="hlink"/>
                </a:solidFill>
              </a:rPr>
              <a:t>随机</a:t>
            </a:r>
            <a:r>
              <a:rPr lang="zh-CN" altLang="en-US"/>
              <a:t>的。 　　</a:t>
            </a:r>
          </a:p>
          <a:p>
            <a:pPr>
              <a:buClr>
                <a:schemeClr val="hlink"/>
              </a:buClr>
              <a:buNone/>
            </a:pPr>
            <a:r>
              <a:rPr lang="zh-CN" altLang="en-US"/>
              <a:t>（</a:t>
            </a:r>
            <a:r>
              <a:rPr lang="en-US" altLang="zh-CN"/>
              <a:t>2</a:t>
            </a:r>
            <a:r>
              <a:rPr lang="zh-CN" altLang="en-US"/>
              <a:t>）各处理条件下的样本是相互</a:t>
            </a:r>
            <a:r>
              <a:rPr lang="zh-CN" altLang="en-US" u="sng">
                <a:solidFill>
                  <a:schemeClr val="hlink"/>
                </a:solidFill>
              </a:rPr>
              <a:t>独立</a:t>
            </a:r>
            <a:r>
              <a:rPr lang="zh-CN" altLang="en-US"/>
              <a:t>的，否则可能出现无法解析的输出结果。 　　</a:t>
            </a:r>
          </a:p>
          <a:p>
            <a:pPr>
              <a:buClr>
                <a:schemeClr val="hlink"/>
              </a:buClr>
              <a:buNone/>
            </a:pPr>
            <a:r>
              <a:rPr lang="zh-CN" altLang="en-US"/>
              <a:t>（</a:t>
            </a:r>
            <a:r>
              <a:rPr lang="en-US" altLang="zh-CN"/>
              <a:t>3</a:t>
            </a:r>
            <a:r>
              <a:rPr lang="zh-CN" altLang="en-US"/>
              <a:t>）各处理条件下的样本分别来自</a:t>
            </a:r>
            <a:r>
              <a:rPr lang="zh-CN" altLang="en-US" u="sng">
                <a:solidFill>
                  <a:schemeClr val="hlink"/>
                </a:solidFill>
              </a:rPr>
              <a:t>正态</a:t>
            </a:r>
            <a:r>
              <a:rPr lang="zh-CN" altLang="en-US"/>
              <a:t>分布总体，否则使用非参数分析。 　　</a:t>
            </a:r>
          </a:p>
          <a:p>
            <a:pPr>
              <a:buClr>
                <a:schemeClr val="hlink"/>
              </a:buClr>
              <a:buNone/>
            </a:pPr>
            <a:r>
              <a:rPr lang="zh-CN" altLang="en-US"/>
              <a:t>（</a:t>
            </a:r>
            <a:r>
              <a:rPr lang="en-US" altLang="zh-CN"/>
              <a:t>4</a:t>
            </a:r>
            <a:r>
              <a:rPr lang="zh-CN" altLang="en-US"/>
              <a:t>）各处理条件下的样本方差相同，即具有</a:t>
            </a:r>
            <a:r>
              <a:rPr lang="zh-CN" altLang="en-US" b="1" u="sng">
                <a:solidFill>
                  <a:srgbClr val="CC00CC"/>
                </a:solidFill>
              </a:rPr>
              <a:t>齐性</a:t>
            </a:r>
            <a:r>
              <a:rPr lang="zh-CN" altLang="en-US"/>
              <a:t>。 </a:t>
            </a:r>
          </a:p>
        </p:txBody>
      </p:sp>
      <p:sp>
        <p:nvSpPr>
          <p:cNvPr id="2500" name="矩形 2499"/>
          <p:cNvSpPr/>
          <p:nvPr/>
        </p:nvSpPr>
        <p:spPr>
          <a:xfrm>
            <a:off x="107950" y="44450"/>
            <a:ext cx="3962400" cy="701675"/>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4000" b="1" baseline="0">
                <a:latin typeface="宋体" panose="02010600030101010101" pitchFamily="2" charset="-122"/>
                <a:ea typeface="宋体" panose="02010600030101010101" pitchFamily="2" charset="-122"/>
              </a:rPr>
              <a:t>2.2.4 方差分析</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3" name="标题 2502"/>
          <p:cNvSpPr>
            <a:spLocks noGrp="1"/>
          </p:cNvSpPr>
          <p:nvPr>
            <p:ph type="title" idx="4294967295"/>
          </p:nvPr>
        </p:nvSpPr>
        <p:spPr>
          <a:xfrm>
            <a:off x="468313" y="44450"/>
            <a:ext cx="8228012" cy="685800"/>
          </a:xfrm>
        </p:spPr>
        <p:txBody>
          <a:bodyPr anchor="ctr" anchorCtr="0"/>
          <a:lstStyle/>
          <a:p>
            <a:r>
              <a:rPr lang="zh-CN" altLang="en-US" sz="4000"/>
              <a:t>方差分析的种类</a:t>
            </a:r>
          </a:p>
        </p:txBody>
      </p:sp>
      <p:sp>
        <p:nvSpPr>
          <p:cNvPr id="2504" name="文本占位符 2503"/>
          <p:cNvSpPr>
            <a:spLocks noGrp="1"/>
          </p:cNvSpPr>
          <p:nvPr>
            <p:ph type="body" idx="4294967295"/>
          </p:nvPr>
        </p:nvSpPr>
        <p:spPr/>
        <p:txBody>
          <a:bodyPr/>
          <a:lstStyle/>
          <a:p>
            <a:pPr>
              <a:buClr>
                <a:schemeClr val="hlink"/>
              </a:buClr>
            </a:pPr>
            <a:r>
              <a:rPr lang="zh-CN" altLang="en-US" b="1" u="sng">
                <a:solidFill>
                  <a:srgbClr val="CC00CC"/>
                </a:solidFill>
              </a:rPr>
              <a:t>单因素方差分析</a:t>
            </a:r>
            <a:r>
              <a:rPr lang="zh-CN" altLang="en-US"/>
              <a:t>——一个控制变量的不同水平是否对观测变量产生了显著影响。</a:t>
            </a:r>
            <a:r>
              <a:rPr lang="zh-CN" altLang="en-US">
                <a:solidFill>
                  <a:srgbClr val="FF0000"/>
                </a:solidFill>
              </a:rPr>
              <a:t>（比如不同年级同学的创新能力）</a:t>
            </a:r>
          </a:p>
          <a:p>
            <a:pPr>
              <a:buClr>
                <a:schemeClr val="hlink"/>
              </a:buClr>
            </a:pPr>
            <a:endParaRPr lang="zh-CN" altLang="en-US" b="1">
              <a:solidFill>
                <a:schemeClr val="hlink"/>
              </a:solidFill>
            </a:endParaRPr>
          </a:p>
          <a:p>
            <a:pPr>
              <a:buClr>
                <a:schemeClr val="hlink"/>
              </a:buClr>
            </a:pPr>
            <a:r>
              <a:rPr lang="zh-CN" altLang="en-US" b="1">
                <a:solidFill>
                  <a:schemeClr val="hlink"/>
                </a:solidFill>
              </a:rPr>
              <a:t>多因素方差分析</a:t>
            </a:r>
            <a:r>
              <a:rPr lang="zh-CN" altLang="en-US"/>
              <a:t>——各控制变量不同水平下观测变量的均值是否存在显著差异进行比较。</a:t>
            </a:r>
            <a:r>
              <a:rPr lang="zh-CN" altLang="en-US">
                <a:solidFill>
                  <a:srgbClr val="FF0000"/>
                </a:solidFill>
              </a:rPr>
              <a:t>（比如不同性别、年级、专业同学的创新能力差异）</a:t>
            </a:r>
          </a:p>
          <a:p>
            <a:pPr>
              <a:buClr>
                <a:schemeClr val="hlink"/>
              </a:buClr>
            </a:pPr>
            <a:endParaRPr lang="zh-CN" altLang="en-US" b="1">
              <a:solidFill>
                <a:schemeClr val="hlink"/>
              </a:solidFill>
            </a:endParaRPr>
          </a:p>
          <a:p>
            <a:pPr>
              <a:buClr>
                <a:schemeClr val="hlink"/>
              </a:buClr>
            </a:pPr>
            <a:r>
              <a:rPr lang="zh-CN" altLang="en-US" b="1">
                <a:solidFill>
                  <a:schemeClr val="hlink"/>
                </a:solidFill>
              </a:rPr>
              <a:t>协方差分析</a:t>
            </a:r>
            <a:r>
              <a:rPr lang="zh-CN" altLang="en-US"/>
              <a:t>——将那些人为很难控制的控制因素作为协变量，并在排除协变量对观测变量影响的条件下，分析控制变量（可控）对观测变量的作用，从而更加准确地对控制因素进行评价。</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7" name="标题 2506"/>
          <p:cNvSpPr>
            <a:spLocks noGrp="1"/>
          </p:cNvSpPr>
          <p:nvPr>
            <p:ph type="title" idx="4294967295"/>
          </p:nvPr>
        </p:nvSpPr>
        <p:spPr/>
        <p:txBody>
          <a:bodyPr anchor="ctr" anchorCtr="0"/>
          <a:lstStyle/>
          <a:p>
            <a:r>
              <a:rPr lang="zh-CN" altLang="en-US" sz="4000"/>
              <a:t>单因素方差分析举例</a:t>
            </a:r>
          </a:p>
        </p:txBody>
      </p:sp>
      <p:pic>
        <p:nvPicPr>
          <p:cNvPr id="2508" name="内容占位符 2507"/>
          <p:cNvPicPr>
            <a:picLocks noGrp="1" noChangeAspect="1"/>
          </p:cNvPicPr>
          <p:nvPr>
            <p:ph sz="quarter" idx="1"/>
          </p:nvPr>
        </p:nvPicPr>
        <p:blipFill>
          <a:blip r:embed="rId2"/>
          <a:stretch>
            <a:fillRect/>
          </a:stretch>
        </p:blipFill>
        <p:spPr>
          <a:xfrm>
            <a:off x="323850" y="2349500"/>
            <a:ext cx="3671888" cy="3311525"/>
          </a:xfrm>
          <a:prstGeom prst="rect">
            <a:avLst/>
          </a:prstGeom>
        </p:spPr>
      </p:pic>
      <p:pic>
        <p:nvPicPr>
          <p:cNvPr id="2509" name="内容占位符 2508"/>
          <p:cNvPicPr>
            <a:picLocks noGrp="1" noChangeAspect="1"/>
          </p:cNvPicPr>
          <p:nvPr>
            <p:ph sz="quarter" idx="1"/>
          </p:nvPr>
        </p:nvPicPr>
        <p:blipFill>
          <a:blip r:embed="rId3"/>
          <a:stretch>
            <a:fillRect/>
          </a:stretch>
        </p:blipFill>
        <p:spPr>
          <a:xfrm>
            <a:off x="4213225" y="1773238"/>
            <a:ext cx="4246563" cy="4575175"/>
          </a:xfrm>
          <a:prstGeom prst="rect">
            <a:avLst/>
          </a:prstGeom>
        </p:spPr>
      </p:pic>
      <p:sp>
        <p:nvSpPr>
          <p:cNvPr id="2510" name="矩形 2509"/>
          <p:cNvSpPr/>
          <p:nvPr/>
        </p:nvSpPr>
        <p:spPr>
          <a:xfrm>
            <a:off x="396875" y="1196975"/>
            <a:ext cx="7056438" cy="517525"/>
          </a:xfrm>
          <a:prstGeom prst="rect">
            <a:avLst/>
          </a:prstGeom>
          <a:noFill/>
          <a:ln w="9525">
            <a:noFill/>
          </a:ln>
        </p:spPr>
        <p:txBody>
          <a:bodyPr wrap="square"/>
          <a:lstStyle/>
          <a:p>
            <a:pPr fontAlgn="base">
              <a:lnSpc>
                <a:spcPct val="100000"/>
              </a:lnSpc>
              <a:spcBef>
                <a:spcPct val="0"/>
              </a:spcBef>
              <a:spcAft>
                <a:spcPct val="0"/>
              </a:spcAft>
              <a:buClrTx/>
              <a:buSzPct val="100000"/>
            </a:pPr>
            <a:r>
              <a:rPr lang="zh-CN" altLang="en-US" sz="2800" b="1" baseline="0">
                <a:solidFill>
                  <a:srgbClr val="0000FF"/>
                </a:solidFill>
                <a:latin typeface="Arial" panose="020B0604020202020204" pitchFamily="34" charset="0"/>
                <a:ea typeface="宋体" panose="02010600030101010101" pitchFamily="2" charset="-122"/>
              </a:rPr>
              <a:t>分析----比较均值------单因素方差分析</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3" name="内容占位符 2512"/>
          <p:cNvPicPr>
            <a:picLocks noGrp="1" noChangeAspect="1"/>
          </p:cNvPicPr>
          <p:nvPr>
            <p:ph sz="half" idx="1"/>
          </p:nvPr>
        </p:nvPicPr>
        <p:blipFill>
          <a:blip r:embed="rId2"/>
          <a:stretch>
            <a:fillRect/>
          </a:stretch>
        </p:blipFill>
        <p:spPr>
          <a:xfrm>
            <a:off x="36513" y="1557338"/>
            <a:ext cx="1947862" cy="3073400"/>
          </a:xfrm>
          <a:prstGeom prst="rect">
            <a:avLst/>
          </a:prstGeom>
        </p:spPr>
      </p:pic>
      <p:pic>
        <p:nvPicPr>
          <p:cNvPr id="2514" name="内容占位符 2513"/>
          <p:cNvPicPr>
            <a:picLocks noGrp="1" noChangeAspect="1"/>
          </p:cNvPicPr>
          <p:nvPr>
            <p:ph sz="quarter" idx="1"/>
          </p:nvPr>
        </p:nvPicPr>
        <p:blipFill>
          <a:blip r:embed="rId3"/>
          <a:stretch>
            <a:fillRect/>
          </a:stretch>
        </p:blipFill>
        <p:spPr>
          <a:xfrm>
            <a:off x="7019925" y="1773238"/>
            <a:ext cx="2090738" cy="3133725"/>
          </a:xfrm>
          <a:prstGeom prst="rect">
            <a:avLst/>
          </a:prstGeom>
        </p:spPr>
      </p:pic>
      <p:pic>
        <p:nvPicPr>
          <p:cNvPr id="2516" name="内容占位符 2515"/>
          <p:cNvPicPr>
            <a:picLocks noGrp="1" noChangeAspect="1"/>
          </p:cNvPicPr>
          <p:nvPr>
            <p:ph sz="quarter" idx="1"/>
          </p:nvPr>
        </p:nvPicPr>
        <p:blipFill>
          <a:blip r:embed="rId4"/>
          <a:stretch>
            <a:fillRect/>
          </a:stretch>
        </p:blipFill>
        <p:spPr>
          <a:xfrm>
            <a:off x="1835150" y="1065213"/>
            <a:ext cx="5402263" cy="4141787"/>
          </a:xfrm>
          <a:prstGeom prst="rect">
            <a:avLst/>
          </a:prstGeom>
        </p:spPr>
      </p:pic>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 name="标题 2518"/>
          <p:cNvSpPr>
            <a:spLocks noGrp="1"/>
          </p:cNvSpPr>
          <p:nvPr>
            <p:ph type="title" idx="4294967295"/>
          </p:nvPr>
        </p:nvSpPr>
        <p:spPr>
          <a:ln>
            <a:solidFill>
              <a:srgbClr val="000000"/>
            </a:solidFill>
            <a:miter/>
          </a:ln>
        </p:spPr>
        <p:txBody>
          <a:bodyPr anchor="ctr" anchorCtr="0"/>
          <a:lstStyle/>
          <a:p>
            <a:endParaRPr/>
          </a:p>
        </p:txBody>
      </p:sp>
      <p:pic>
        <p:nvPicPr>
          <p:cNvPr id="2520" name="内容占位符 2519"/>
          <p:cNvPicPr>
            <a:picLocks noGrp="1" noChangeAspect="1"/>
          </p:cNvPicPr>
          <p:nvPr>
            <p:ph idx="1"/>
          </p:nvPr>
        </p:nvPicPr>
        <p:blipFill>
          <a:blip r:embed="rId2"/>
          <a:stretch>
            <a:fillRect/>
          </a:stretch>
        </p:blipFill>
        <p:spPr>
          <a:xfrm>
            <a:off x="107950" y="549275"/>
            <a:ext cx="9056688" cy="4826000"/>
          </a:xfrm>
          <a:prstGeom prst="rect">
            <a:avLst/>
          </a:prstGeom>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3" name="内容占位符 2522"/>
          <p:cNvPicPr>
            <a:picLocks noGrp="1" noChangeAspect="1"/>
          </p:cNvPicPr>
          <p:nvPr>
            <p:ph sz="half" idx="1"/>
          </p:nvPr>
        </p:nvPicPr>
        <p:blipFill>
          <a:blip r:embed="rId2"/>
          <a:stretch>
            <a:fillRect/>
          </a:stretch>
        </p:blipFill>
        <p:spPr>
          <a:xfrm>
            <a:off x="1260475" y="2349500"/>
            <a:ext cx="6624638" cy="4206875"/>
          </a:xfrm>
          <a:prstGeom prst="rect">
            <a:avLst/>
          </a:prstGeom>
        </p:spPr>
      </p:pic>
      <p:pic>
        <p:nvPicPr>
          <p:cNvPr id="2524" name="内容占位符 2523"/>
          <p:cNvPicPr>
            <a:picLocks noGrp="1" noChangeAspect="1"/>
          </p:cNvPicPr>
          <p:nvPr>
            <p:ph sz="quarter" idx="1"/>
          </p:nvPr>
        </p:nvPicPr>
        <p:blipFill>
          <a:blip r:embed="rId3"/>
          <a:stretch>
            <a:fillRect/>
          </a:stretch>
        </p:blipFill>
        <p:spPr>
          <a:xfrm>
            <a:off x="1260475" y="260350"/>
            <a:ext cx="6192838" cy="2386013"/>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210146"/>
          </a:xfrm>
        </p:spPr>
        <p:txBody>
          <a:bodyPr>
            <a:normAutofit/>
          </a:bodyPr>
          <a:lstStyle/>
          <a:p>
            <a:r>
              <a:rPr lang="zh-CN" altLang="en-US" sz="4800" dirty="0" smtClean="0"/>
              <a:t>单变量描述统计分析</a:t>
            </a:r>
            <a:endParaRPr lang="zh-CN" altLang="en-US" sz="4800" dirty="0"/>
          </a:p>
        </p:txBody>
      </p:sp>
      <p:sp>
        <p:nvSpPr>
          <p:cNvPr id="3" name="内容占位符 2"/>
          <p:cNvSpPr>
            <a:spLocks noGrp="1"/>
          </p:cNvSpPr>
          <p:nvPr>
            <p:ph sz="quarter" idx="1"/>
          </p:nvPr>
        </p:nvSpPr>
        <p:spPr>
          <a:xfrm>
            <a:off x="457200" y="1556792"/>
            <a:ext cx="8229600" cy="4569371"/>
          </a:xfrm>
        </p:spPr>
        <p:txBody>
          <a:bodyPr>
            <a:noAutofit/>
          </a:bodyPr>
          <a:lstStyle/>
          <a:p>
            <a:pPr marL="0" indent="0">
              <a:buNone/>
            </a:pPr>
            <a:endParaRPr lang="en-US" altLang="zh-CN" sz="2800" dirty="0" smtClean="0"/>
          </a:p>
          <a:p>
            <a:pPr marL="0" indent="0">
              <a:buNone/>
            </a:pPr>
            <a:r>
              <a:rPr lang="zh-CN" altLang="en-US" sz="2800" dirty="0" smtClean="0"/>
              <a:t>单变量分析：出于描述的目的，对单个变量进行分析。它是一次只检验一个变量的分布情形</a:t>
            </a:r>
            <a:r>
              <a:rPr lang="en-US" altLang="zh-CN" sz="2800" dirty="0" smtClean="0"/>
              <a:t>——</a:t>
            </a:r>
            <a:r>
              <a:rPr lang="zh-CN" altLang="en-US" sz="2800" dirty="0" smtClean="0"/>
              <a:t>尤其是其属性分布。</a:t>
            </a:r>
            <a:endParaRPr lang="en-US" altLang="zh-CN" sz="2800" dirty="0" smtClean="0"/>
          </a:p>
          <a:p>
            <a:pPr marL="0" indent="0">
              <a:buNone/>
            </a:pPr>
            <a:endParaRPr lang="en-US" altLang="zh-CN" sz="2800" dirty="0" smtClean="0"/>
          </a:p>
          <a:p>
            <a:pPr marL="0" indent="0">
              <a:buNone/>
            </a:pPr>
            <a:r>
              <a:rPr lang="zh-CN" altLang="en-US" sz="2800" dirty="0" smtClean="0"/>
              <a:t>单变量描述统计的基本</a:t>
            </a:r>
            <a:r>
              <a:rPr lang="zh-CN" altLang="en-US" sz="2800" dirty="0"/>
              <a:t>方法包括频次分布，集中趋势分析，离散趋势分析等</a:t>
            </a:r>
            <a:r>
              <a:rPr lang="zh-CN" altLang="en-US" sz="2800" dirty="0" smtClean="0"/>
              <a:t>。</a:t>
            </a:r>
            <a:endParaRPr lang="en-US" altLang="zh-CN" sz="2800" dirty="0"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 name="标题 2527"/>
          <p:cNvSpPr>
            <a:spLocks noGrp="1"/>
          </p:cNvSpPr>
          <p:nvPr>
            <p:ph type="title" idx="4294967295"/>
          </p:nvPr>
        </p:nvSpPr>
        <p:spPr>
          <a:ln>
            <a:solidFill>
              <a:srgbClr val="000000"/>
            </a:solidFill>
            <a:miter/>
          </a:ln>
        </p:spPr>
        <p:txBody>
          <a:bodyPr anchor="ctr" anchorCtr="0"/>
          <a:lstStyle/>
          <a:p>
            <a:endParaRPr/>
          </a:p>
        </p:txBody>
      </p:sp>
      <p:pic>
        <p:nvPicPr>
          <p:cNvPr id="2529" name="内容占位符 2528"/>
          <p:cNvPicPr>
            <a:picLocks noGrp="1" noChangeAspect="1"/>
          </p:cNvPicPr>
          <p:nvPr>
            <p:ph idx="1"/>
          </p:nvPr>
        </p:nvPicPr>
        <p:blipFill>
          <a:blip r:embed="rId2"/>
          <a:stretch>
            <a:fillRect/>
          </a:stretch>
        </p:blipFill>
        <p:spPr>
          <a:xfrm>
            <a:off x="179388" y="0"/>
            <a:ext cx="8785225" cy="6288088"/>
          </a:xfrm>
          <a:prstGeom prst="rect">
            <a:avLst/>
          </a:prstGeom>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 name="文本占位符 2531"/>
          <p:cNvSpPr>
            <a:spLocks noGrp="1"/>
          </p:cNvSpPr>
          <p:nvPr>
            <p:ph type="body" idx="4294967295"/>
          </p:nvPr>
        </p:nvSpPr>
        <p:spPr>
          <a:xfrm>
            <a:off x="252413" y="1341438"/>
            <a:ext cx="8229600" cy="4525962"/>
          </a:xfrm>
        </p:spPr>
        <p:txBody>
          <a:bodyPr/>
          <a:lstStyle/>
          <a:p>
            <a:pPr>
              <a:buClr>
                <a:schemeClr val="hlink"/>
              </a:buClr>
              <a:buNone/>
            </a:pPr>
            <a:r>
              <a:rPr lang="zh-CN" altLang="en-US" sz="2800">
                <a:latin typeface="宋体" panose="02010600030101010101" pitchFamily="2" charset="-122"/>
              </a:rPr>
              <a:t> 客观事物之间的关系大致可分为两大类关系：</a:t>
            </a:r>
          </a:p>
          <a:p>
            <a:pPr>
              <a:buClr>
                <a:schemeClr val="hlink"/>
              </a:buClr>
              <a:buNone/>
            </a:pPr>
            <a:endParaRPr lang="zh-CN" altLang="en-US" sz="2800">
              <a:latin typeface="宋体" panose="02010600030101010101" pitchFamily="2" charset="-122"/>
            </a:endParaRPr>
          </a:p>
          <a:p>
            <a:pPr>
              <a:buClr>
                <a:schemeClr val="hlink"/>
              </a:buClr>
            </a:pPr>
            <a:r>
              <a:rPr lang="zh-CN" altLang="en-US" sz="2800" b="1">
                <a:solidFill>
                  <a:schemeClr val="hlink"/>
                </a:solidFill>
                <a:latin typeface="宋体" panose="02010600030101010101" pitchFamily="2" charset="-122"/>
              </a:rPr>
              <a:t>（</a:t>
            </a:r>
            <a:r>
              <a:rPr lang="en-US" altLang="zh-CN" sz="2800" b="1">
                <a:solidFill>
                  <a:schemeClr val="hlink"/>
                </a:solidFill>
                <a:latin typeface="宋体" panose="02010600030101010101" pitchFamily="2" charset="-122"/>
              </a:rPr>
              <a:t>1</a:t>
            </a:r>
            <a:r>
              <a:rPr lang="zh-CN" altLang="en-US" sz="2800" b="1">
                <a:solidFill>
                  <a:schemeClr val="hlink"/>
                </a:solidFill>
                <a:latin typeface="宋体" panose="02010600030101010101" pitchFamily="2" charset="-122"/>
              </a:rPr>
              <a:t>）函数关系：</a:t>
            </a:r>
            <a:r>
              <a:rPr lang="zh-CN" altLang="en-US" sz="2800"/>
              <a:t>当一个或几个变量取一定的值时，另一个变量有确定值与之相对应，我们称这种关系为确定性的函数关系。</a:t>
            </a:r>
          </a:p>
          <a:p>
            <a:pPr>
              <a:buClr>
                <a:schemeClr val="hlink"/>
              </a:buClr>
            </a:pPr>
            <a:endParaRPr lang="zh-CN" altLang="en-US" sz="2800">
              <a:latin typeface="宋体" panose="02010600030101010101" pitchFamily="2" charset="-122"/>
            </a:endParaRPr>
          </a:p>
          <a:p>
            <a:pPr>
              <a:buClr>
                <a:schemeClr val="hlink"/>
              </a:buClr>
            </a:pPr>
            <a:r>
              <a:rPr lang="zh-CN" altLang="en-US" sz="2800" b="1">
                <a:solidFill>
                  <a:schemeClr val="hlink"/>
                </a:solidFill>
                <a:latin typeface="宋体" panose="02010600030101010101" pitchFamily="2" charset="-122"/>
              </a:rPr>
              <a:t>（</a:t>
            </a:r>
            <a:r>
              <a:rPr lang="en-US" altLang="zh-CN" sz="2800" b="1">
                <a:solidFill>
                  <a:schemeClr val="hlink"/>
                </a:solidFill>
                <a:latin typeface="宋体" panose="02010600030101010101" pitchFamily="2" charset="-122"/>
              </a:rPr>
              <a:t>2</a:t>
            </a:r>
            <a:r>
              <a:rPr lang="zh-CN" altLang="en-US" sz="2800" b="1">
                <a:solidFill>
                  <a:schemeClr val="hlink"/>
                </a:solidFill>
                <a:latin typeface="宋体" panose="02010600030101010101" pitchFamily="2" charset="-122"/>
              </a:rPr>
              <a:t>）统计关系：</a:t>
            </a:r>
            <a:r>
              <a:rPr lang="zh-CN" altLang="en-US" sz="2800">
                <a:latin typeface="宋体" panose="02010600030101010101" pitchFamily="2" charset="-122"/>
              </a:rPr>
              <a:t>两事物之间的一种非一一对应的关系，即当一个变量</a:t>
            </a:r>
            <a:r>
              <a:rPr lang="en-US" altLang="zh-CN" sz="2800">
                <a:latin typeface="宋体" panose="02010600030101010101" pitchFamily="2" charset="-122"/>
              </a:rPr>
              <a:t>x</a:t>
            </a:r>
            <a:r>
              <a:rPr lang="zh-CN" altLang="en-US" sz="2800">
                <a:latin typeface="宋体" panose="02010600030101010101" pitchFamily="2" charset="-122"/>
              </a:rPr>
              <a:t>取一定值时，另一变量</a:t>
            </a:r>
            <a:r>
              <a:rPr lang="en-US" altLang="zh-CN" sz="2800">
                <a:latin typeface="宋体" panose="02010600030101010101" pitchFamily="2" charset="-122"/>
              </a:rPr>
              <a:t>y</a:t>
            </a:r>
            <a:r>
              <a:rPr lang="zh-CN" altLang="en-US" sz="2800" u="sng">
                <a:solidFill>
                  <a:srgbClr val="CC00CC"/>
                </a:solidFill>
                <a:latin typeface="宋体" panose="02010600030101010101" pitchFamily="2" charset="-122"/>
              </a:rPr>
              <a:t>无法依确定的函数取唯一确定的值</a:t>
            </a:r>
            <a:r>
              <a:rPr lang="zh-CN" altLang="en-US" sz="2800">
                <a:latin typeface="宋体" panose="02010600030101010101" pitchFamily="2" charset="-122"/>
              </a:rPr>
              <a:t>。</a:t>
            </a:r>
          </a:p>
        </p:txBody>
      </p:sp>
      <p:sp>
        <p:nvSpPr>
          <p:cNvPr id="2533" name="矩形 2532"/>
          <p:cNvSpPr/>
          <p:nvPr/>
        </p:nvSpPr>
        <p:spPr>
          <a:xfrm>
            <a:off x="36513" y="44450"/>
            <a:ext cx="7920037" cy="701675"/>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4000" b="1" baseline="0">
                <a:latin typeface="宋体" panose="02010600030101010101" pitchFamily="2" charset="-122"/>
                <a:ea typeface="宋体" panose="02010600030101010101" pitchFamily="2" charset="-122"/>
              </a:rPr>
              <a:t>2.2.5 相关</a:t>
            </a:r>
            <a:r>
              <a:rPr lang="en-US" altLang="en-US" sz="4000" b="1" baseline="0">
                <a:latin typeface="宋体" panose="02010600030101010101" pitchFamily="2" charset="-122"/>
                <a:ea typeface="宋体" panose="02010600030101010101" pitchFamily="2" charset="-122"/>
              </a:rPr>
              <a:t>分析</a:t>
            </a:r>
            <a:r>
              <a:rPr lang="zh-CN" altLang="en-US" sz="4000" b="1" baseline="0">
                <a:latin typeface="宋体" panose="02010600030101010101" pitchFamily="2" charset="-122"/>
                <a:ea typeface="宋体" panose="02010600030101010101" pitchFamily="2" charset="-122"/>
              </a:rPr>
              <a:t>（correlations）</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文本占位符 2536"/>
          <p:cNvSpPr>
            <a:spLocks noGrp="1"/>
          </p:cNvSpPr>
          <p:nvPr>
            <p:ph type="body" idx="4294967295"/>
          </p:nvPr>
        </p:nvSpPr>
        <p:spPr>
          <a:xfrm>
            <a:off x="468313" y="836613"/>
            <a:ext cx="8229600" cy="4525962"/>
          </a:xfrm>
        </p:spPr>
        <p:txBody>
          <a:bodyPr/>
          <a:lstStyle/>
          <a:p>
            <a:pPr>
              <a:lnSpc>
                <a:spcPct val="90000"/>
              </a:lnSpc>
              <a:buClr>
                <a:schemeClr val="hlink"/>
              </a:buClr>
              <a:buNone/>
            </a:pPr>
            <a:endParaRPr lang="en-US" altLang="en-US" b="1"/>
          </a:p>
          <a:p>
            <a:pPr>
              <a:lnSpc>
                <a:spcPct val="90000"/>
              </a:lnSpc>
              <a:buClr>
                <a:schemeClr val="hlink"/>
              </a:buClr>
              <a:buNone/>
            </a:pPr>
            <a:r>
              <a:rPr lang="en-US" altLang="en-US" sz="2800">
                <a:latin typeface="宋体" panose="02010600030101010101" pitchFamily="2" charset="-122"/>
              </a:rPr>
              <a:t>统计关系分为：</a:t>
            </a:r>
          </a:p>
          <a:p>
            <a:pPr>
              <a:lnSpc>
                <a:spcPct val="90000"/>
              </a:lnSpc>
              <a:buClr>
                <a:schemeClr val="hlink"/>
              </a:buClr>
              <a:buNone/>
            </a:pPr>
            <a:endParaRPr lang="en-US" altLang="en-US" sz="2800">
              <a:latin typeface="宋体" panose="02010600030101010101" pitchFamily="2" charset="-122"/>
            </a:endParaRPr>
          </a:p>
          <a:p>
            <a:pPr>
              <a:lnSpc>
                <a:spcPct val="90000"/>
              </a:lnSpc>
              <a:buClr>
                <a:schemeClr val="hlink"/>
              </a:buClr>
            </a:pPr>
            <a:r>
              <a:rPr lang="en-US" altLang="en-US" sz="2800">
                <a:solidFill>
                  <a:schemeClr val="hlink"/>
                </a:solidFill>
                <a:latin typeface="宋体" panose="02010600030101010101" pitchFamily="2" charset="-122"/>
              </a:rPr>
              <a:t>（1）</a:t>
            </a:r>
            <a:r>
              <a:rPr lang="en-US" altLang="en-US" sz="2800" b="1">
                <a:solidFill>
                  <a:schemeClr val="hlink"/>
                </a:solidFill>
                <a:latin typeface="宋体" panose="02010600030101010101" pitchFamily="2" charset="-122"/>
              </a:rPr>
              <a:t>线性相关</a:t>
            </a:r>
            <a:r>
              <a:rPr lang="en-US" altLang="en-US" sz="2800">
                <a:solidFill>
                  <a:schemeClr val="hlink"/>
                </a:solidFill>
                <a:latin typeface="宋体" panose="02010600030101010101" pitchFamily="2" charset="-122"/>
              </a:rPr>
              <a:t>（Linear correlation）</a:t>
            </a:r>
            <a:r>
              <a:rPr lang="en-US" altLang="en-US" sz="2800" b="1">
                <a:solidFill>
                  <a:schemeClr val="hlink"/>
                </a:solidFill>
                <a:latin typeface="宋体" panose="02010600030101010101" pitchFamily="2" charset="-122"/>
              </a:rPr>
              <a:t>：</a:t>
            </a:r>
            <a:r>
              <a:rPr lang="en-US" altLang="en-US" sz="2800">
                <a:latin typeface="宋体" panose="02010600030101010101" pitchFamily="2" charset="-122"/>
              </a:rPr>
              <a:t>当一个变量的值发生变化时，另外的一个变量也发生大致</a:t>
            </a:r>
            <a:r>
              <a:rPr lang="en-US" altLang="en-US" sz="2800" u="sng">
                <a:solidFill>
                  <a:srgbClr val="CC00CC"/>
                </a:solidFill>
                <a:latin typeface="宋体" panose="02010600030101010101" pitchFamily="2" charset="-122"/>
              </a:rPr>
              <a:t>相同</a:t>
            </a:r>
            <a:r>
              <a:rPr lang="en-US" altLang="en-US" sz="2800">
                <a:latin typeface="宋体" panose="02010600030101010101" pitchFamily="2" charset="-122"/>
              </a:rPr>
              <a:t>的变化。在直角坐标系中，如现象观察值的分布大致在</a:t>
            </a:r>
            <a:r>
              <a:rPr lang="en-US" altLang="en-US" sz="2800" u="sng">
                <a:solidFill>
                  <a:srgbClr val="CC00CC"/>
                </a:solidFill>
                <a:latin typeface="宋体" panose="02010600030101010101" pitchFamily="2" charset="-122"/>
              </a:rPr>
              <a:t>一条直线</a:t>
            </a:r>
            <a:r>
              <a:rPr lang="en-US" altLang="en-US" sz="2800">
                <a:latin typeface="宋体" panose="02010600030101010101" pitchFamily="2" charset="-122"/>
              </a:rPr>
              <a:t>上。</a:t>
            </a:r>
          </a:p>
          <a:p>
            <a:pPr>
              <a:lnSpc>
                <a:spcPct val="90000"/>
              </a:lnSpc>
              <a:buClr>
                <a:schemeClr val="hlink"/>
              </a:buClr>
            </a:pPr>
            <a:endParaRPr lang="en-US" altLang="en-US" sz="2800">
              <a:latin typeface="宋体" panose="02010600030101010101" pitchFamily="2" charset="-122"/>
            </a:endParaRPr>
          </a:p>
          <a:p>
            <a:pPr>
              <a:lnSpc>
                <a:spcPct val="90000"/>
              </a:lnSpc>
              <a:buClr>
                <a:schemeClr val="hlink"/>
              </a:buClr>
            </a:pPr>
            <a:r>
              <a:rPr lang="en-US" altLang="en-US" sz="2800">
                <a:solidFill>
                  <a:schemeClr val="hlink"/>
                </a:solidFill>
                <a:latin typeface="宋体" panose="02010600030101010101" pitchFamily="2" charset="-122"/>
              </a:rPr>
              <a:t>（2）</a:t>
            </a:r>
            <a:r>
              <a:rPr lang="en-US" altLang="en-US" sz="2800" b="1">
                <a:solidFill>
                  <a:schemeClr val="hlink"/>
                </a:solidFill>
                <a:latin typeface="宋体" panose="02010600030101010101" pitchFamily="2" charset="-122"/>
              </a:rPr>
              <a:t>非线性相关（Curvilinear correlation）：</a:t>
            </a:r>
            <a:r>
              <a:rPr lang="en-US" altLang="en-US" sz="2800">
                <a:latin typeface="宋体" panose="02010600030101010101" pitchFamily="2" charset="-122"/>
              </a:rPr>
              <a:t>如果一个变量发生变动，另外的变量也随之变动，但是，其观察值分布近似的在</a:t>
            </a:r>
            <a:r>
              <a:rPr lang="en-US" altLang="en-US" sz="2800" u="sng">
                <a:solidFill>
                  <a:srgbClr val="CC00CC"/>
                </a:solidFill>
                <a:latin typeface="宋体" panose="02010600030101010101" pitchFamily="2" charset="-122"/>
              </a:rPr>
              <a:t>一条曲线</a:t>
            </a:r>
            <a:r>
              <a:rPr lang="en-US" altLang="en-US" sz="2800">
                <a:latin typeface="宋体" panose="02010600030101010101" pitchFamily="2" charset="-122"/>
              </a:rPr>
              <a:t>上</a:t>
            </a:r>
            <a:r>
              <a:rPr lang="zh-CN" altLang="en-US" sz="2800">
                <a:latin typeface="宋体" panose="02010600030101010101" pitchFamily="2" charset="-122"/>
              </a:rPr>
              <a:t>。</a:t>
            </a:r>
            <a:endParaRPr lang="en-US" altLang="en-US" sz="2800" b="1">
              <a:latin typeface="宋体" panose="02010600030101010101" pitchFamily="2"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1" name="文本占位符 2540"/>
          <p:cNvSpPr>
            <a:spLocks noGrp="1"/>
          </p:cNvSpPr>
          <p:nvPr>
            <p:ph type="body" idx="4294967295"/>
          </p:nvPr>
        </p:nvSpPr>
        <p:spPr/>
        <p:txBody>
          <a:bodyPr/>
          <a:lstStyle/>
          <a:p>
            <a:pPr>
              <a:buClr>
                <a:schemeClr val="hlink"/>
              </a:buClr>
              <a:buNone/>
            </a:pPr>
            <a:r>
              <a:rPr lang="zh-CN" altLang="en-US" sz="2800"/>
              <a:t>线性相关可以分为：</a:t>
            </a:r>
          </a:p>
          <a:p>
            <a:pPr>
              <a:buClr>
                <a:schemeClr val="hlink"/>
              </a:buClr>
            </a:pPr>
            <a:endParaRPr lang="zh-CN" altLang="en-US" sz="2800">
              <a:solidFill>
                <a:schemeClr val="hlink"/>
              </a:solidFill>
            </a:endParaRPr>
          </a:p>
          <a:p>
            <a:pPr>
              <a:buClr>
                <a:schemeClr val="hlink"/>
              </a:buClr>
            </a:pPr>
            <a:r>
              <a:rPr lang="zh-CN" altLang="en-US" sz="2800">
                <a:solidFill>
                  <a:schemeClr val="hlink"/>
                </a:solidFill>
              </a:rPr>
              <a:t>（</a:t>
            </a:r>
            <a:r>
              <a:rPr lang="en-US" altLang="zh-CN" sz="2800">
                <a:solidFill>
                  <a:schemeClr val="hlink"/>
                </a:solidFill>
              </a:rPr>
              <a:t>1</a:t>
            </a:r>
            <a:r>
              <a:rPr lang="zh-CN" altLang="en-US" sz="2800">
                <a:solidFill>
                  <a:schemeClr val="hlink"/>
                </a:solidFill>
              </a:rPr>
              <a:t>）正线性相关：</a:t>
            </a:r>
            <a:r>
              <a:rPr lang="zh-CN" altLang="en-US" sz="2800"/>
              <a:t>两个变量线性的相随变动方向</a:t>
            </a:r>
            <a:r>
              <a:rPr lang="zh-CN" altLang="en-US" sz="2800" u="sng">
                <a:solidFill>
                  <a:srgbClr val="CC00CC"/>
                </a:solidFill>
              </a:rPr>
              <a:t>相同</a:t>
            </a:r>
            <a:r>
              <a:rPr lang="zh-CN" altLang="en-US" sz="2800"/>
              <a:t>。</a:t>
            </a:r>
          </a:p>
          <a:p>
            <a:pPr>
              <a:buClr>
                <a:schemeClr val="hlink"/>
              </a:buClr>
            </a:pPr>
            <a:endParaRPr lang="zh-CN" altLang="en-US" sz="2800"/>
          </a:p>
          <a:p>
            <a:pPr>
              <a:buClr>
                <a:schemeClr val="hlink"/>
              </a:buClr>
            </a:pPr>
            <a:r>
              <a:rPr lang="zh-CN" altLang="en-US" sz="2800">
                <a:solidFill>
                  <a:schemeClr val="hlink"/>
                </a:solidFill>
              </a:rPr>
              <a:t>（</a:t>
            </a:r>
            <a:r>
              <a:rPr lang="en-US" altLang="zh-CN" sz="2800">
                <a:solidFill>
                  <a:schemeClr val="hlink"/>
                </a:solidFill>
              </a:rPr>
              <a:t>2</a:t>
            </a:r>
            <a:r>
              <a:rPr lang="zh-CN" altLang="en-US" sz="2800">
                <a:solidFill>
                  <a:schemeClr val="hlink"/>
                </a:solidFill>
              </a:rPr>
              <a:t>）负线性相关：</a:t>
            </a:r>
            <a:r>
              <a:rPr lang="zh-CN" altLang="en-US" sz="2800"/>
              <a:t>两个变量线性的相随变动方向</a:t>
            </a:r>
            <a:r>
              <a:rPr lang="zh-CN" altLang="en-US" sz="2800" u="sng">
                <a:solidFill>
                  <a:srgbClr val="CC00CC"/>
                </a:solidFill>
              </a:rPr>
              <a:t>相反</a:t>
            </a:r>
            <a:r>
              <a:rPr lang="zh-CN" altLang="en-US" sz="2800"/>
              <a:t>。</a:t>
            </a:r>
          </a:p>
          <a:p>
            <a:pPr>
              <a:buClr>
                <a:schemeClr val="hlink"/>
              </a:buClr>
            </a:pPr>
            <a:endParaRPr lang="zh-CN" altLang="en-US" sz="2800" b="1"/>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 name="文本占位符 2544"/>
          <p:cNvSpPr>
            <a:spLocks noGrp="1"/>
          </p:cNvSpPr>
          <p:nvPr>
            <p:ph type="body" idx="4294967295"/>
          </p:nvPr>
        </p:nvSpPr>
        <p:spPr>
          <a:xfrm>
            <a:off x="539750" y="1123950"/>
            <a:ext cx="7788275" cy="5060950"/>
          </a:xfrm>
        </p:spPr>
        <p:txBody>
          <a:bodyPr/>
          <a:lstStyle/>
          <a:p>
            <a:pPr>
              <a:buClr>
                <a:schemeClr val="hlink"/>
              </a:buClr>
            </a:pPr>
            <a:r>
              <a:rPr lang="en-US" altLang="en-US" sz="2000" b="1">
                <a:solidFill>
                  <a:schemeClr val="hlink"/>
                </a:solidFill>
              </a:rPr>
              <a:t>相关分析</a:t>
            </a:r>
            <a:r>
              <a:rPr lang="zh-CN" altLang="en-US" sz="2000" b="1"/>
              <a:t>：</a:t>
            </a:r>
            <a:r>
              <a:rPr lang="en-US" altLang="en-US" sz="2000"/>
              <a:t>研究变量之间的</a:t>
            </a:r>
            <a:r>
              <a:rPr lang="en-US" altLang="en-US" sz="2000" u="sng">
                <a:solidFill>
                  <a:srgbClr val="CC00CC"/>
                </a:solidFill>
              </a:rPr>
              <a:t>相互关系的密切程度和变化趋势</a:t>
            </a:r>
            <a:r>
              <a:rPr lang="en-US" altLang="en-US" sz="2000"/>
              <a:t>，并用适当的统计指标描述。</a:t>
            </a:r>
          </a:p>
          <a:p>
            <a:pPr>
              <a:buClr>
                <a:schemeClr val="hlink"/>
              </a:buClr>
            </a:pPr>
            <a:r>
              <a:rPr lang="en-US" altLang="en-US" sz="2000" b="1">
                <a:solidFill>
                  <a:schemeClr val="hlink"/>
                </a:solidFill>
              </a:rPr>
              <a:t>回归分析</a:t>
            </a:r>
            <a:r>
              <a:rPr lang="zh-CN" altLang="en-US" sz="2000" b="1">
                <a:solidFill>
                  <a:schemeClr val="hlink"/>
                </a:solidFill>
              </a:rPr>
              <a:t>：</a:t>
            </a:r>
            <a:r>
              <a:rPr lang="en-US" altLang="en-US" sz="2000"/>
              <a:t>如果要把变量间相互关系用</a:t>
            </a:r>
            <a:r>
              <a:rPr lang="en-US" altLang="en-US" sz="2000" u="sng">
                <a:solidFill>
                  <a:srgbClr val="CC00CC"/>
                </a:solidFill>
              </a:rPr>
              <a:t>函数表达</a:t>
            </a:r>
            <a:r>
              <a:rPr lang="en-US" altLang="en-US" sz="2000"/>
              <a:t>出来，用一个或多个变量的取值来估计另一个变量的取值。</a:t>
            </a:r>
          </a:p>
          <a:p>
            <a:pPr>
              <a:buClr>
                <a:schemeClr val="hlink"/>
              </a:buClr>
            </a:pPr>
            <a:r>
              <a:rPr lang="zh-CN" altLang="en-US" sz="2000" b="1" i="1">
                <a:solidFill>
                  <a:srgbClr val="CC00CC"/>
                </a:solidFill>
              </a:rPr>
              <a:t>相关系数（r）</a:t>
            </a:r>
            <a:r>
              <a:rPr lang="zh-CN" altLang="en-US" sz="2000">
                <a:solidFill>
                  <a:srgbClr val="CC00CC"/>
                </a:solidFill>
              </a:rPr>
              <a:t>：用来表示两列变量间相关强度的指标。</a:t>
            </a:r>
          </a:p>
          <a:p>
            <a:pPr>
              <a:buClr>
                <a:schemeClr val="hlink"/>
              </a:buClr>
              <a:buNone/>
            </a:pPr>
            <a:endParaRPr lang="en-US" altLang="en-US" sz="2000"/>
          </a:p>
          <a:p>
            <a:pPr>
              <a:buClr>
                <a:schemeClr val="hlink"/>
              </a:buClr>
            </a:pPr>
            <a:endParaRPr lang="en-US" altLang="en-US" sz="2000" b="1">
              <a:solidFill>
                <a:schemeClr val="hlink"/>
              </a:solidFill>
            </a:endParaRPr>
          </a:p>
          <a:p>
            <a:pPr>
              <a:buClr>
                <a:schemeClr val="hlink"/>
              </a:buClr>
            </a:pPr>
            <a:r>
              <a:rPr lang="en-US" altLang="en-US" sz="2000" b="1">
                <a:solidFill>
                  <a:schemeClr val="hlink"/>
                </a:solidFill>
              </a:rPr>
              <a:t>散点图</a:t>
            </a:r>
            <a:r>
              <a:rPr lang="en-US" altLang="en-US" sz="2000" b="1"/>
              <a:t>：</a:t>
            </a:r>
            <a:r>
              <a:rPr lang="en-US" altLang="en-US" sz="2000"/>
              <a:t>是将数据</a:t>
            </a:r>
            <a:r>
              <a:rPr lang="en-US" altLang="en-US" sz="2000" u="sng">
                <a:solidFill>
                  <a:srgbClr val="CC00CC"/>
                </a:solidFill>
              </a:rPr>
              <a:t>以点的形式画在直角坐标系</a:t>
            </a:r>
            <a:r>
              <a:rPr lang="en-US" altLang="en-US" sz="2000"/>
              <a:t>上，通过观察散点图能够直观的发现变量间的相关关系及它们的强弱程度和方向。</a:t>
            </a:r>
          </a:p>
          <a:p>
            <a:pPr>
              <a:buClr>
                <a:schemeClr val="hlink"/>
              </a:buClr>
            </a:pPr>
            <a:endParaRPr lang="en-US" altLang="en-US" sz="2000">
              <a:solidFill>
                <a:schemeClr val="accent1"/>
              </a:solidFill>
            </a:endParaRPr>
          </a:p>
          <a:p>
            <a:pPr>
              <a:buClr>
                <a:schemeClr val="hlink"/>
              </a:buClr>
            </a:pPr>
            <a:r>
              <a:rPr lang="en-US" altLang="en-US" sz="2000">
                <a:solidFill>
                  <a:srgbClr val="FF0000"/>
                </a:solidFill>
              </a:rPr>
              <a:t>绘制散点图和计算相关系数是相关分析最常用的工具，它们的相互结合能够达到较为理想的分析效果。</a:t>
            </a:r>
          </a:p>
        </p:txBody>
      </p:sp>
      <p:graphicFrame>
        <p:nvGraphicFramePr>
          <p:cNvPr id="2546" name="对象 2545"/>
          <p:cNvGraphicFramePr>
            <a:graphicFrameLocks noChangeAspect="1"/>
          </p:cNvGraphicFramePr>
          <p:nvPr/>
        </p:nvGraphicFramePr>
        <p:xfrm>
          <a:off x="2916238" y="2924175"/>
          <a:ext cx="2881312" cy="503238"/>
        </p:xfrm>
        <a:graphic>
          <a:graphicData uri="http://schemas.openxmlformats.org/presentationml/2006/ole">
            <mc:AlternateContent xmlns:mc="http://schemas.openxmlformats.org/markup-compatibility/2006">
              <mc:Choice xmlns:v="urn:schemas-microsoft-com:vml" Requires="v">
                <p:oleObj spid="_x0000_s8208" r:id="rId3" imgW="29921200" imgH="11531600" progId="Equation.3">
                  <p:embed/>
                </p:oleObj>
              </mc:Choice>
              <mc:Fallback>
                <p:oleObj r:id="rId3" imgW="29921200" imgH="11531600" progId="Equation.3">
                  <p:embed/>
                  <p:pic>
                    <p:nvPicPr>
                      <p:cNvPr id="0" name="图片 3082"/>
                      <p:cNvPicPr/>
                      <p:nvPr/>
                    </p:nvPicPr>
                    <p:blipFill>
                      <a:blip r:embed="rId4"/>
                      <a:stretch>
                        <a:fillRect/>
                      </a:stretch>
                    </p:blipFill>
                    <p:spPr>
                      <a:xfrm>
                        <a:off x="2916238" y="2924175"/>
                        <a:ext cx="2881312" cy="5032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 name="矩形 2548"/>
          <p:cNvSpPr/>
          <p:nvPr/>
        </p:nvSpPr>
        <p:spPr>
          <a:xfrm>
            <a:off x="1362075" y="2654300"/>
            <a:ext cx="3429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r=1</a:t>
            </a:r>
          </a:p>
        </p:txBody>
      </p:sp>
      <p:sp>
        <p:nvSpPr>
          <p:cNvPr id="2550" name="矩形 2549"/>
          <p:cNvSpPr/>
          <p:nvPr/>
        </p:nvSpPr>
        <p:spPr>
          <a:xfrm>
            <a:off x="3951288" y="2654300"/>
            <a:ext cx="10287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r=0.7~0.8</a:t>
            </a:r>
          </a:p>
        </p:txBody>
      </p:sp>
      <p:sp>
        <p:nvSpPr>
          <p:cNvPr id="2551" name="矩形 2550"/>
          <p:cNvSpPr/>
          <p:nvPr/>
        </p:nvSpPr>
        <p:spPr>
          <a:xfrm>
            <a:off x="7350125" y="2654300"/>
            <a:ext cx="3429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r=0</a:t>
            </a:r>
          </a:p>
        </p:txBody>
      </p:sp>
      <p:sp>
        <p:nvSpPr>
          <p:cNvPr id="2552" name="矩形 2551"/>
          <p:cNvSpPr/>
          <p:nvPr/>
        </p:nvSpPr>
        <p:spPr>
          <a:xfrm>
            <a:off x="7359650" y="5226050"/>
            <a:ext cx="3429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r=0</a:t>
            </a:r>
          </a:p>
        </p:txBody>
      </p:sp>
      <p:sp>
        <p:nvSpPr>
          <p:cNvPr id="2553" name="矩形 2552"/>
          <p:cNvSpPr/>
          <p:nvPr/>
        </p:nvSpPr>
        <p:spPr>
          <a:xfrm>
            <a:off x="3738563" y="5226050"/>
            <a:ext cx="14605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r=-0.7 </a:t>
            </a:r>
            <a:r>
              <a:rPr lang="en-US" altLang="en-US" sz="1600" baseline="0">
                <a:solidFill>
                  <a:schemeClr val="bg1"/>
                </a:solidFill>
                <a:latin typeface="方正大黑简体" pitchFamily="1" charset="-122"/>
                <a:ea typeface="方正大黑简体" pitchFamily="1" charset="-122"/>
              </a:rPr>
              <a:t>~ -0.8</a:t>
            </a:r>
          </a:p>
        </p:txBody>
      </p:sp>
      <p:sp>
        <p:nvSpPr>
          <p:cNvPr id="2554" name="矩形 2553"/>
          <p:cNvSpPr/>
          <p:nvPr/>
        </p:nvSpPr>
        <p:spPr>
          <a:xfrm>
            <a:off x="1306513" y="5207000"/>
            <a:ext cx="457200" cy="274638"/>
          </a:xfrm>
          <a:prstGeom prst="rect">
            <a:avLst/>
          </a:prstGeom>
          <a:noFill/>
          <a:ln w="9525">
            <a:noFill/>
          </a:ln>
        </p:spPr>
        <p:txBody>
          <a:bodyPr wrap="none" lIns="0" tIns="0" rIns="0" bIns="0"/>
          <a:lstStyle/>
          <a:p>
            <a:pPr algn="ctr" fontAlgn="base">
              <a:lnSpc>
                <a:spcPct val="100000"/>
              </a:lnSpc>
              <a:spcBef>
                <a:spcPct val="0"/>
              </a:spcBef>
              <a:spcAft>
                <a:spcPct val="0"/>
              </a:spcAft>
              <a:buClrTx/>
              <a:buSzPct val="100000"/>
            </a:pPr>
            <a:r>
              <a:rPr lang="en-US" altLang="en-US" baseline="0">
                <a:solidFill>
                  <a:schemeClr val="bg1"/>
                </a:solidFill>
                <a:latin typeface="方正大黑简体" pitchFamily="1" charset="-122"/>
                <a:ea typeface="方正大黑简体" pitchFamily="1" charset="-122"/>
              </a:rPr>
              <a:t>r=-1</a:t>
            </a:r>
          </a:p>
        </p:txBody>
      </p:sp>
      <p:pic>
        <p:nvPicPr>
          <p:cNvPr id="2555" name="图片 2554"/>
          <p:cNvPicPr>
            <a:picLocks noChangeAspect="1"/>
          </p:cNvPicPr>
          <p:nvPr/>
        </p:nvPicPr>
        <p:blipFill>
          <a:blip r:embed="rId2">
            <a:grayscl/>
          </a:blip>
          <a:stretch>
            <a:fillRect/>
          </a:stretch>
        </p:blipFill>
        <p:spPr>
          <a:xfrm>
            <a:off x="684213" y="1006475"/>
            <a:ext cx="1774825" cy="1744663"/>
          </a:xfrm>
          <a:prstGeom prst="rect">
            <a:avLst/>
          </a:prstGeom>
          <a:noFill/>
          <a:ln w="9525">
            <a:noFill/>
          </a:ln>
        </p:spPr>
      </p:pic>
      <p:pic>
        <p:nvPicPr>
          <p:cNvPr id="2556" name="图片 2555"/>
          <p:cNvPicPr>
            <a:picLocks noChangeAspect="1"/>
          </p:cNvPicPr>
          <p:nvPr/>
        </p:nvPicPr>
        <p:blipFill>
          <a:blip r:embed="rId3"/>
          <a:stretch>
            <a:fillRect/>
          </a:stretch>
        </p:blipFill>
        <p:spPr>
          <a:xfrm>
            <a:off x="3608388" y="1006475"/>
            <a:ext cx="1779587" cy="1744663"/>
          </a:xfrm>
          <a:prstGeom prst="rect">
            <a:avLst/>
          </a:prstGeom>
          <a:noFill/>
          <a:ln w="9525">
            <a:noFill/>
          </a:ln>
        </p:spPr>
      </p:pic>
      <p:pic>
        <p:nvPicPr>
          <p:cNvPr id="2557" name="图片 2556"/>
          <p:cNvPicPr>
            <a:picLocks noChangeAspect="1"/>
          </p:cNvPicPr>
          <p:nvPr/>
        </p:nvPicPr>
        <p:blipFill>
          <a:blip r:embed="rId4"/>
          <a:stretch>
            <a:fillRect/>
          </a:stretch>
        </p:blipFill>
        <p:spPr>
          <a:xfrm>
            <a:off x="6538913" y="1006475"/>
            <a:ext cx="1778000" cy="1744663"/>
          </a:xfrm>
          <a:prstGeom prst="rect">
            <a:avLst/>
          </a:prstGeom>
          <a:noFill/>
          <a:ln w="9525">
            <a:noFill/>
          </a:ln>
        </p:spPr>
      </p:pic>
      <p:pic>
        <p:nvPicPr>
          <p:cNvPr id="2558" name="图片 2557"/>
          <p:cNvPicPr>
            <a:picLocks noChangeAspect="1"/>
          </p:cNvPicPr>
          <p:nvPr/>
        </p:nvPicPr>
        <p:blipFill>
          <a:blip r:embed="rId5"/>
          <a:stretch>
            <a:fillRect/>
          </a:stretch>
        </p:blipFill>
        <p:spPr>
          <a:xfrm>
            <a:off x="709613" y="3576638"/>
            <a:ext cx="1774825" cy="1743075"/>
          </a:xfrm>
          <a:prstGeom prst="rect">
            <a:avLst/>
          </a:prstGeom>
          <a:noFill/>
          <a:ln w="9525">
            <a:noFill/>
          </a:ln>
        </p:spPr>
      </p:pic>
      <p:pic>
        <p:nvPicPr>
          <p:cNvPr id="2559" name="图片 2558"/>
          <p:cNvPicPr>
            <a:picLocks noChangeAspect="1"/>
          </p:cNvPicPr>
          <p:nvPr/>
        </p:nvPicPr>
        <p:blipFill>
          <a:blip r:embed="rId6"/>
          <a:stretch>
            <a:fillRect/>
          </a:stretch>
        </p:blipFill>
        <p:spPr>
          <a:xfrm>
            <a:off x="3635375" y="3576638"/>
            <a:ext cx="1779588" cy="1743075"/>
          </a:xfrm>
          <a:prstGeom prst="rect">
            <a:avLst/>
          </a:prstGeom>
          <a:noFill/>
          <a:ln w="9525">
            <a:noFill/>
          </a:ln>
        </p:spPr>
      </p:pic>
      <p:pic>
        <p:nvPicPr>
          <p:cNvPr id="2560" name="图片 2559"/>
          <p:cNvPicPr>
            <a:picLocks noChangeAspect="1"/>
          </p:cNvPicPr>
          <p:nvPr/>
        </p:nvPicPr>
        <p:blipFill>
          <a:blip r:embed="rId7"/>
          <a:stretch>
            <a:fillRect/>
          </a:stretch>
        </p:blipFill>
        <p:spPr>
          <a:xfrm>
            <a:off x="6567488" y="3576638"/>
            <a:ext cx="1778000" cy="1743075"/>
          </a:xfrm>
          <a:prstGeom prst="rect">
            <a:avLst/>
          </a:prstGeom>
          <a:noFill/>
          <a:ln w="9525">
            <a:noFill/>
          </a:ln>
        </p:spPr>
      </p:pic>
      <p:sp>
        <p:nvSpPr>
          <p:cNvPr id="2561" name="圆角矩形 2560"/>
          <p:cNvSpPr/>
          <p:nvPr/>
        </p:nvSpPr>
        <p:spPr>
          <a:xfrm>
            <a:off x="366713" y="3038475"/>
            <a:ext cx="2424112"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完全正相关</a:t>
            </a:r>
            <a:r>
              <a:rPr lang="zh-CN" altLang="en-US" sz="1400" baseline="0">
                <a:latin typeface="方正大黑简体" pitchFamily="1" charset="-122"/>
                <a:ea typeface="方正大黑简体" pitchFamily="1" charset="-122"/>
              </a:rPr>
              <a:t>r=1.00</a:t>
            </a:r>
          </a:p>
        </p:txBody>
      </p:sp>
      <p:sp>
        <p:nvSpPr>
          <p:cNvPr id="2562" name="圆角矩形 2561"/>
          <p:cNvSpPr/>
          <p:nvPr/>
        </p:nvSpPr>
        <p:spPr>
          <a:xfrm>
            <a:off x="3276600" y="2997200"/>
            <a:ext cx="2424113"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正相关</a:t>
            </a:r>
            <a:r>
              <a:rPr lang="zh-CN" altLang="en-US" sz="1400" baseline="0">
                <a:latin typeface="方正大黑简体" pitchFamily="1" charset="-122"/>
                <a:ea typeface="方正大黑简体" pitchFamily="1" charset="-122"/>
              </a:rPr>
              <a:t>r&gt;0</a:t>
            </a:r>
          </a:p>
        </p:txBody>
      </p:sp>
      <p:sp>
        <p:nvSpPr>
          <p:cNvPr id="2563" name="圆角矩形 2562"/>
          <p:cNvSpPr/>
          <p:nvPr/>
        </p:nvSpPr>
        <p:spPr>
          <a:xfrm>
            <a:off x="6186488" y="3038475"/>
            <a:ext cx="2424112"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无相关</a:t>
            </a:r>
            <a:r>
              <a:rPr lang="zh-CN" altLang="en-US" sz="1400" baseline="0">
                <a:latin typeface="方正大黑简体" pitchFamily="1" charset="-122"/>
                <a:ea typeface="方正大黑简体" pitchFamily="1" charset="-122"/>
              </a:rPr>
              <a:t>r=0</a:t>
            </a:r>
          </a:p>
        </p:txBody>
      </p:sp>
      <p:sp>
        <p:nvSpPr>
          <p:cNvPr id="2564" name="圆角矩形 2563"/>
          <p:cNvSpPr/>
          <p:nvPr/>
        </p:nvSpPr>
        <p:spPr>
          <a:xfrm>
            <a:off x="366713" y="5600700"/>
            <a:ext cx="2424112"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完全负相关</a:t>
            </a:r>
            <a:r>
              <a:rPr lang="zh-CN" altLang="en-US" sz="1400" baseline="0">
                <a:latin typeface="方正大黑简体" pitchFamily="1" charset="-122"/>
                <a:ea typeface="方正大黑简体" pitchFamily="1" charset="-122"/>
              </a:rPr>
              <a:t>r=-1.00</a:t>
            </a:r>
          </a:p>
        </p:txBody>
      </p:sp>
      <p:sp>
        <p:nvSpPr>
          <p:cNvPr id="2565" name="圆角矩形 2564"/>
          <p:cNvSpPr/>
          <p:nvPr/>
        </p:nvSpPr>
        <p:spPr>
          <a:xfrm>
            <a:off x="3290888" y="5600700"/>
            <a:ext cx="2424112"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负相关</a:t>
            </a:r>
            <a:r>
              <a:rPr lang="zh-CN" altLang="en-US" sz="1400" baseline="0">
                <a:latin typeface="方正大黑简体" pitchFamily="1" charset="-122"/>
                <a:ea typeface="方正大黑简体" pitchFamily="1" charset="-122"/>
              </a:rPr>
              <a:t>r&lt;0</a:t>
            </a:r>
          </a:p>
        </p:txBody>
      </p:sp>
      <p:sp>
        <p:nvSpPr>
          <p:cNvPr id="2566" name="圆角矩形 2565"/>
          <p:cNvSpPr/>
          <p:nvPr/>
        </p:nvSpPr>
        <p:spPr>
          <a:xfrm>
            <a:off x="6186488" y="5600700"/>
            <a:ext cx="2424112" cy="360363"/>
          </a:xfrm>
          <a:prstGeom prst="roundRect">
            <a:avLst>
              <a:gd name="adj" fmla="val 0"/>
            </a:avLst>
          </a:prstGeom>
          <a:gradFill rotWithShape="1">
            <a:gsLst>
              <a:gs pos="0">
                <a:srgbClr val="E8F4FF"/>
              </a:gs>
              <a:gs pos="100000">
                <a:srgbClr val="D5EAFF"/>
              </a:gs>
            </a:gsLst>
            <a:lin ang="5400000"/>
            <a:tileRect/>
          </a:gradFill>
          <a:ln w="28575" cap="flat" cmpd="sng">
            <a:solidFill>
              <a:srgbClr val="000080"/>
            </a:solidFill>
            <a:prstDash val="solid"/>
            <a:headEnd type="none" w="med" len="med"/>
            <a:tailEnd type="none" w="med" len="med"/>
          </a:ln>
        </p:spPr>
        <p:txBody>
          <a:bodyPr wrap="none" anchor="ctr" anchorCtr="0"/>
          <a:lstStyle/>
          <a:p>
            <a:pPr algn="ctr" fontAlgn="base">
              <a:lnSpc>
                <a:spcPct val="100000"/>
              </a:lnSpc>
              <a:spcBef>
                <a:spcPct val="0"/>
              </a:spcBef>
              <a:spcAft>
                <a:spcPct val="0"/>
              </a:spcAft>
              <a:buClrTx/>
              <a:buSzPct val="100000"/>
            </a:pPr>
            <a:r>
              <a:rPr lang="en-US" altLang="en-US" sz="1400" baseline="0">
                <a:latin typeface="方正大黑简体" pitchFamily="1" charset="-122"/>
                <a:ea typeface="方正大黑简体" pitchFamily="1" charset="-122"/>
              </a:rPr>
              <a:t>无相关</a:t>
            </a:r>
            <a:r>
              <a:rPr lang="zh-CN" altLang="en-US" sz="1400" baseline="0">
                <a:latin typeface="方正大黑简体" pitchFamily="1" charset="-122"/>
                <a:ea typeface="方正大黑简体" pitchFamily="1" charset="-122"/>
              </a:rPr>
              <a:t>r=0</a:t>
            </a:r>
          </a:p>
        </p:txBody>
      </p:sp>
      <p:sp>
        <p:nvSpPr>
          <p:cNvPr id="2567" name="矩形 2566"/>
          <p:cNvSpPr/>
          <p:nvPr/>
        </p:nvSpPr>
        <p:spPr>
          <a:xfrm>
            <a:off x="611188" y="260350"/>
            <a:ext cx="2879725" cy="519113"/>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2800" b="1" baseline="0">
                <a:latin typeface="宋体" panose="02010600030101010101" pitchFamily="2" charset="-122"/>
                <a:ea typeface="宋体" panose="02010600030101010101" pitchFamily="2" charset="-122"/>
              </a:rPr>
              <a:t>散点图</a:t>
            </a: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 name="标题 2569"/>
          <p:cNvSpPr>
            <a:spLocks noGrp="1"/>
          </p:cNvSpPr>
          <p:nvPr>
            <p:ph type="title" idx="4294967295"/>
          </p:nvPr>
        </p:nvSpPr>
        <p:spPr>
          <a:xfrm>
            <a:off x="468313" y="117475"/>
            <a:ext cx="8229600" cy="685800"/>
          </a:xfrm>
        </p:spPr>
        <p:txBody>
          <a:bodyPr anchor="ctr" anchorCtr="0"/>
          <a:lstStyle/>
          <a:p>
            <a:r>
              <a:rPr lang="zh-CN" altLang="en-US" sz="4000"/>
              <a:t>spss操作——双变量相关</a:t>
            </a:r>
          </a:p>
        </p:txBody>
      </p:sp>
      <p:sp>
        <p:nvSpPr>
          <p:cNvPr id="2571" name="文本占位符 2570"/>
          <p:cNvSpPr>
            <a:spLocks noGrp="1"/>
          </p:cNvSpPr>
          <p:nvPr>
            <p:ph type="body" idx="4294967295"/>
          </p:nvPr>
        </p:nvSpPr>
        <p:spPr>
          <a:xfrm>
            <a:off x="457200" y="1066800"/>
            <a:ext cx="6778625" cy="5059363"/>
          </a:xfrm>
        </p:spPr>
        <p:txBody>
          <a:bodyPr/>
          <a:lstStyle/>
          <a:p>
            <a:pPr>
              <a:buClr>
                <a:schemeClr val="hlink"/>
              </a:buClr>
            </a:pPr>
            <a:r>
              <a:rPr lang="zh-CN" altLang="en-US" sz="3200">
                <a:solidFill>
                  <a:srgbClr val="0000FF"/>
                </a:solidFill>
              </a:rPr>
              <a:t>分析——相关——双变量相关</a:t>
            </a:r>
          </a:p>
        </p:txBody>
      </p:sp>
      <p:pic>
        <p:nvPicPr>
          <p:cNvPr id="2572" name="内容占位符 2571"/>
          <p:cNvPicPr>
            <a:picLocks noGrp="1" noChangeAspect="1"/>
          </p:cNvPicPr>
          <p:nvPr>
            <p:ph sz="quarter" idx="1"/>
          </p:nvPr>
        </p:nvPicPr>
        <p:blipFill>
          <a:blip r:embed="rId2"/>
          <a:stretch>
            <a:fillRect/>
          </a:stretch>
        </p:blipFill>
        <p:spPr>
          <a:xfrm>
            <a:off x="395288" y="2133600"/>
            <a:ext cx="4968875" cy="4002088"/>
          </a:xfrm>
          <a:prstGeom prst="rect">
            <a:avLst/>
          </a:prstGeom>
        </p:spPr>
      </p:pic>
      <p:pic>
        <p:nvPicPr>
          <p:cNvPr id="2573" name="内容占位符 2572"/>
          <p:cNvPicPr>
            <a:picLocks noGrp="1" noChangeAspect="1"/>
          </p:cNvPicPr>
          <p:nvPr>
            <p:ph sz="quarter" idx="1"/>
          </p:nvPr>
        </p:nvPicPr>
        <p:blipFill>
          <a:blip r:embed="rId3"/>
          <a:stretch>
            <a:fillRect/>
          </a:stretch>
        </p:blipFill>
        <p:spPr>
          <a:xfrm>
            <a:off x="5076825" y="2781300"/>
            <a:ext cx="4032250" cy="2808288"/>
          </a:xfrm>
          <a:prstGeom prst="rect">
            <a:avLst/>
          </a:prstGeo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6" name="内容占位符 2575"/>
          <p:cNvPicPr>
            <a:picLocks noGrp="1" noChangeAspect="1"/>
          </p:cNvPicPr>
          <p:nvPr>
            <p:ph sz="half" idx="1"/>
          </p:nvPr>
        </p:nvPicPr>
        <p:blipFill>
          <a:blip r:embed="rId2"/>
          <a:stretch>
            <a:fillRect/>
          </a:stretch>
        </p:blipFill>
        <p:spPr>
          <a:xfrm>
            <a:off x="4932363" y="2495550"/>
            <a:ext cx="4211637" cy="1079500"/>
          </a:xfrm>
          <a:prstGeom prst="rect">
            <a:avLst/>
          </a:prstGeom>
        </p:spPr>
      </p:pic>
      <p:pic>
        <p:nvPicPr>
          <p:cNvPr id="2577" name="内容占位符 2576"/>
          <p:cNvPicPr>
            <a:picLocks noGrp="1" noChangeAspect="1"/>
          </p:cNvPicPr>
          <p:nvPr>
            <p:ph sz="quarter" idx="1"/>
          </p:nvPr>
        </p:nvPicPr>
        <p:blipFill>
          <a:blip r:embed="rId3"/>
          <a:stretch>
            <a:fillRect/>
          </a:stretch>
        </p:blipFill>
        <p:spPr>
          <a:xfrm>
            <a:off x="34925" y="981075"/>
            <a:ext cx="4897438" cy="4514850"/>
          </a:xfrm>
          <a:prstGeom prst="rect">
            <a:avLst/>
          </a:prstGeom>
        </p:spPr>
      </p:pic>
      <p:sp>
        <p:nvSpPr>
          <p:cNvPr id="2578" name="标题 2577"/>
          <p:cNvSpPr>
            <a:spLocks noGrp="1"/>
          </p:cNvSpPr>
          <p:nvPr>
            <p:ph type="title" idx="4294967295"/>
          </p:nvPr>
        </p:nvSpPr>
        <p:spPr>
          <a:ln>
            <a:solidFill>
              <a:srgbClr val="000000"/>
            </a:solidFill>
            <a:miter/>
          </a:ln>
        </p:spPr>
        <p:txBody>
          <a:bodyPr anchor="ctr" anchorCtr="0"/>
          <a:lstStyle/>
          <a:p>
            <a:endParaRPr/>
          </a:p>
        </p:txBody>
      </p:sp>
      <p:pic>
        <p:nvPicPr>
          <p:cNvPr id="2579" name="内容占位符 2578"/>
          <p:cNvPicPr>
            <a:picLocks noGrp="1" noChangeAspect="1"/>
          </p:cNvPicPr>
          <p:nvPr>
            <p:ph sz="quarter" idx="1"/>
          </p:nvPr>
        </p:nvPicPr>
        <p:blipFill>
          <a:blip r:embed="rId4"/>
          <a:stretch>
            <a:fillRect/>
          </a:stretch>
        </p:blipFill>
        <p:spPr>
          <a:xfrm>
            <a:off x="4932363" y="4076700"/>
            <a:ext cx="4262437" cy="1225550"/>
          </a:xfrm>
          <a:prstGeom prst="rect">
            <a:avLst/>
          </a:prstGeom>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2" name="标题 2581"/>
          <p:cNvSpPr>
            <a:spLocks noGrp="1"/>
          </p:cNvSpPr>
          <p:nvPr>
            <p:ph type="title" idx="4294967295"/>
          </p:nvPr>
        </p:nvSpPr>
        <p:spPr/>
        <p:txBody>
          <a:bodyPr anchor="ctr" anchorCtr="0"/>
          <a:lstStyle/>
          <a:p>
            <a:r>
              <a:rPr lang="zh-CN" altLang="en-US"/>
              <a:t>结果输出</a:t>
            </a:r>
          </a:p>
        </p:txBody>
      </p:sp>
      <p:pic>
        <p:nvPicPr>
          <p:cNvPr id="2583" name="内容占位符 2582"/>
          <p:cNvPicPr>
            <a:picLocks noGrp="1" noChangeAspect="1"/>
          </p:cNvPicPr>
          <p:nvPr>
            <p:ph sz="half" idx="1"/>
          </p:nvPr>
        </p:nvPicPr>
        <p:blipFill>
          <a:blip r:embed="rId2"/>
          <a:stretch>
            <a:fillRect/>
          </a:stretch>
        </p:blipFill>
        <p:spPr>
          <a:xfrm>
            <a:off x="-33337" y="1628775"/>
            <a:ext cx="3884612" cy="2663825"/>
          </a:xfrm>
          <a:prstGeom prst="rect">
            <a:avLst/>
          </a:prstGeom>
        </p:spPr>
      </p:pic>
      <p:pic>
        <p:nvPicPr>
          <p:cNvPr id="2584" name="内容占位符 2583"/>
          <p:cNvPicPr>
            <a:picLocks noGrp="1" noChangeAspect="1"/>
          </p:cNvPicPr>
          <p:nvPr>
            <p:ph sz="half" idx="1"/>
          </p:nvPr>
        </p:nvPicPr>
        <p:blipFill>
          <a:blip r:embed="rId3"/>
          <a:stretch>
            <a:fillRect/>
          </a:stretch>
        </p:blipFill>
        <p:spPr>
          <a:xfrm>
            <a:off x="3779838" y="1412875"/>
            <a:ext cx="5472112" cy="3816350"/>
          </a:xfrm>
          <a:prstGeom prst="rect">
            <a:avLst/>
          </a:prstGeom>
        </p:spPr>
      </p:pic>
      <p:sp>
        <p:nvSpPr>
          <p:cNvPr id="2585" name="矩形 2584"/>
          <p:cNvSpPr/>
          <p:nvPr/>
        </p:nvSpPr>
        <p:spPr>
          <a:xfrm>
            <a:off x="755650" y="5302250"/>
            <a:ext cx="6840538" cy="944563"/>
          </a:xfrm>
          <a:prstGeom prst="rect">
            <a:avLst/>
          </a:prstGeom>
          <a:noFill/>
          <a:ln w="9525">
            <a:noFill/>
          </a:ln>
        </p:spPr>
        <p:txBody>
          <a:bodyPr wrap="square"/>
          <a:lstStyle/>
          <a:p>
            <a:pPr fontAlgn="base">
              <a:lnSpc>
                <a:spcPct val="100000"/>
              </a:lnSpc>
              <a:spcBef>
                <a:spcPct val="0"/>
              </a:spcBef>
              <a:spcAft>
                <a:spcPct val="0"/>
              </a:spcAft>
              <a:buClrTx/>
              <a:buSzPct val="100000"/>
            </a:pPr>
            <a:r>
              <a:rPr lang="zh-CN" altLang="en-US" sz="2800" baseline="0">
                <a:solidFill>
                  <a:srgbClr val="CC00CC"/>
                </a:solidFill>
                <a:latin typeface="Arial" panose="020B0604020202020204" pitchFamily="34" charset="0"/>
                <a:ea typeface="宋体" panose="02010600030101010101" pitchFamily="2" charset="-122"/>
              </a:rPr>
              <a:t>p&lt;0.05,表明两列变量存在显著性差异</a:t>
            </a:r>
          </a:p>
          <a:p>
            <a:pPr fontAlgn="base">
              <a:lnSpc>
                <a:spcPct val="100000"/>
              </a:lnSpc>
              <a:spcBef>
                <a:spcPct val="0"/>
              </a:spcBef>
              <a:spcAft>
                <a:spcPct val="0"/>
              </a:spcAft>
              <a:buClrTx/>
              <a:buSzPct val="100000"/>
            </a:pPr>
            <a:r>
              <a:rPr lang="zh-CN" altLang="en-US" sz="2800" baseline="0">
                <a:solidFill>
                  <a:srgbClr val="CC00CC"/>
                </a:solidFill>
                <a:latin typeface="Arial" panose="020B0604020202020204" pitchFamily="34" charset="0"/>
                <a:ea typeface="宋体" panose="02010600030101010101" pitchFamily="2" charset="-122"/>
              </a:rPr>
              <a:t>r=0.88</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 name="文本占位符 2588"/>
          <p:cNvSpPr>
            <a:spLocks noGrp="1"/>
          </p:cNvSpPr>
          <p:nvPr>
            <p:ph type="body" idx="4294967295"/>
          </p:nvPr>
        </p:nvSpPr>
        <p:spPr/>
        <p:txBody>
          <a:bodyPr/>
          <a:lstStyle/>
          <a:p>
            <a:pPr>
              <a:buClr>
                <a:schemeClr val="hlink"/>
              </a:buClr>
            </a:pPr>
            <a:r>
              <a:rPr lang="zh-CN" altLang="en-US" sz="3600"/>
              <a:t>如果需要揭示因果关系，则必需通过严格的实验设计来实现。</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548640"/>
            <a:ext cx="8404860" cy="6120765"/>
          </a:xfrm>
        </p:spPr>
        <p:txBody>
          <a:bodyPr>
            <a:normAutofit/>
          </a:bodyPr>
          <a:lstStyle/>
          <a:p>
            <a:pPr marL="0" indent="0">
              <a:buNone/>
            </a:pPr>
            <a:r>
              <a:rPr lang="en-US" altLang="zh-CN" sz="3200" dirty="0"/>
              <a:t>1</a:t>
            </a:r>
            <a:r>
              <a:rPr lang="zh-CN" altLang="en-US" sz="3200" dirty="0"/>
              <a:t>、频次分布</a:t>
            </a:r>
          </a:p>
          <a:p>
            <a:pPr marL="0" indent="0">
              <a:buNone/>
            </a:pPr>
            <a:r>
              <a:rPr lang="zh-CN" altLang="en-US" dirty="0"/>
              <a:t>频次分布就是对一样本中变量的不同属性出现的次数描述。</a:t>
            </a:r>
          </a:p>
          <a:p>
            <a:pPr marL="0" indent="0">
              <a:buNone/>
            </a:pPr>
            <a:r>
              <a:rPr lang="zh-CN" altLang="en-US" dirty="0"/>
              <a:t>比如样本的</a:t>
            </a:r>
            <a:r>
              <a:rPr lang="en-US" altLang="zh-CN" dirty="0"/>
              <a:t>53%</a:t>
            </a:r>
            <a:r>
              <a:rPr lang="zh-CN" altLang="en-US" dirty="0"/>
              <a:t>是男性，</a:t>
            </a:r>
            <a:r>
              <a:rPr lang="en-US" altLang="zh-CN" dirty="0"/>
              <a:t>47%</a:t>
            </a:r>
            <a:r>
              <a:rPr lang="zh-CN" altLang="en-US" dirty="0"/>
              <a:t>是女性。有时以图形表示更容易看出频次分布。如下图所</a:t>
            </a:r>
            <a:r>
              <a:rPr lang="zh-CN" altLang="en-US" dirty="0" smtClean="0"/>
              <a:t>示</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p>
          <a:p>
            <a:pPr marL="0" indent="0">
              <a:buNone/>
            </a:pPr>
            <a:r>
              <a:rPr lang="zh-CN" altLang="en-US" dirty="0"/>
              <a:t>此图是用</a:t>
            </a:r>
            <a:r>
              <a:rPr lang="en-US" altLang="zh-CN" dirty="0"/>
              <a:t>SPSS</a:t>
            </a:r>
            <a:r>
              <a:rPr lang="zh-CN" altLang="en-US" dirty="0"/>
              <a:t>根据全国社会调查中关于“参加”的资料制作的。其中左边的纵轴表示的是每种回答所占的百分比，而横轴则是各种回答。</a:t>
            </a:r>
          </a:p>
          <a:p>
            <a:pPr marL="0" indent="0">
              <a:buNone/>
            </a:pPr>
            <a:endParaRPr lang="zh-CN" altLang="en-US" dirty="0"/>
          </a:p>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b="14211"/>
          <a:stretch>
            <a:fillRect/>
          </a:stretch>
        </p:blipFill>
        <p:spPr bwMode="auto">
          <a:xfrm>
            <a:off x="611505" y="2696845"/>
            <a:ext cx="7128510" cy="219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31595" y="5085080"/>
            <a:ext cx="6153785" cy="368300"/>
          </a:xfrm>
          <a:prstGeom prst="rect">
            <a:avLst/>
          </a:prstGeom>
          <a:noFill/>
        </p:spPr>
        <p:txBody>
          <a:bodyPr wrap="square" rtlCol="0">
            <a:spAutoFit/>
          </a:bodyPr>
          <a:lstStyle/>
          <a:p>
            <a:r>
              <a:rPr lang="zh-CN" altLang="en-US">
                <a:highlight>
                  <a:srgbClr val="FFFF00"/>
                </a:highlight>
              </a:rPr>
              <a:t>图</a:t>
            </a:r>
            <a:r>
              <a:rPr lang="en-US" altLang="zh-CN">
                <a:highlight>
                  <a:srgbClr val="FFFF00"/>
                </a:highlight>
              </a:rPr>
              <a:t>1 </a:t>
            </a:r>
            <a:r>
              <a:rPr lang="zh-CN" altLang="en-US">
                <a:highlight>
                  <a:srgbClr val="FFFF00"/>
                </a:highlight>
              </a:rPr>
              <a:t>全国社会调查中我国公民每年去图书馆看书次数的分布</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 name="矩形 2591"/>
          <p:cNvSpPr/>
          <p:nvPr/>
        </p:nvSpPr>
        <p:spPr>
          <a:xfrm>
            <a:off x="323850" y="909638"/>
            <a:ext cx="8496300" cy="1277937"/>
          </a:xfrm>
          <a:prstGeom prst="rect">
            <a:avLst/>
          </a:prstGeom>
          <a:noFill/>
          <a:ln w="9525">
            <a:noFill/>
          </a:ln>
        </p:spPr>
        <p:txBody>
          <a:bodyPr/>
          <a:lstStyle/>
          <a:p>
            <a:pPr fontAlgn="base">
              <a:lnSpc>
                <a:spcPct val="130000"/>
              </a:lnSpc>
              <a:spcBef>
                <a:spcPct val="0"/>
              </a:spcBef>
              <a:spcAft>
                <a:spcPct val="0"/>
              </a:spcAft>
              <a:buClrTx/>
              <a:buSzPct val="100000"/>
            </a:pPr>
            <a:r>
              <a:rPr lang="zh-CN" altLang="en-US" baseline="0">
                <a:latin typeface="Arial" panose="020B0604020202020204" pitchFamily="34" charset="0"/>
                <a:ea typeface="宋体" panose="02010600030101010101" pitchFamily="2" charset="-122"/>
              </a:rPr>
              <a:t>       </a:t>
            </a:r>
            <a:r>
              <a:rPr lang="zh-CN" altLang="en-US" sz="2000" baseline="0">
                <a:latin typeface="Arial" panose="020B0604020202020204" pitchFamily="34" charset="0"/>
                <a:ea typeface="宋体" panose="02010600030101010101" pitchFamily="2" charset="-122"/>
              </a:rPr>
              <a:t>在菜单栏中依次选择“文件” </a:t>
            </a:r>
            <a:r>
              <a:rPr lang="en-US" altLang="en-US" sz="2000" baseline="0">
                <a:ea typeface="宋体" panose="02010600030101010101" pitchFamily="2" charset="-122"/>
              </a:rPr>
              <a:t>| “</a:t>
            </a:r>
            <a:r>
              <a:rPr lang="zh-CN" altLang="en-US" sz="2000" baseline="0">
                <a:latin typeface="Arial" panose="020B0604020202020204" pitchFamily="34" charset="0"/>
                <a:ea typeface="宋体" panose="02010600030101010101" pitchFamily="2" charset="-122"/>
              </a:rPr>
              <a:t>保存” 命令、“文件” </a:t>
            </a:r>
            <a:r>
              <a:rPr lang="en-US" altLang="en-US" sz="2000" baseline="0">
                <a:ea typeface="宋体" panose="02010600030101010101" pitchFamily="2" charset="-122"/>
              </a:rPr>
              <a:t>| “</a:t>
            </a:r>
            <a:r>
              <a:rPr lang="zh-CN" altLang="en-US" sz="2000" baseline="0">
                <a:latin typeface="Arial" panose="020B0604020202020204" pitchFamily="34" charset="0"/>
                <a:ea typeface="宋体" panose="02010600030101010101" pitchFamily="2" charset="-122"/>
              </a:rPr>
              <a:t>另存为” 命令或单击工具栏中的      按钮实现数据文件的保存操作。</a:t>
            </a:r>
          </a:p>
          <a:p>
            <a:pPr fontAlgn="base">
              <a:lnSpc>
                <a:spcPct val="13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        </a:t>
            </a:r>
          </a:p>
        </p:txBody>
      </p:sp>
      <p:pic>
        <p:nvPicPr>
          <p:cNvPr id="2593" name="图片 2592"/>
          <p:cNvPicPr>
            <a:picLocks noChangeAspect="1"/>
          </p:cNvPicPr>
          <p:nvPr/>
        </p:nvPicPr>
        <p:blipFill>
          <a:blip r:embed="rId2"/>
          <a:stretch>
            <a:fillRect/>
          </a:stretch>
        </p:blipFill>
        <p:spPr>
          <a:xfrm>
            <a:off x="1835150" y="1412875"/>
            <a:ext cx="274638" cy="288925"/>
          </a:xfrm>
          <a:prstGeom prst="rect">
            <a:avLst/>
          </a:prstGeom>
          <a:noFill/>
          <a:ln w="9525">
            <a:noFill/>
          </a:ln>
        </p:spPr>
      </p:pic>
      <p:pic>
        <p:nvPicPr>
          <p:cNvPr id="2594" name="图片 2593"/>
          <p:cNvPicPr>
            <a:picLocks noChangeAspect="1"/>
          </p:cNvPicPr>
          <p:nvPr/>
        </p:nvPicPr>
        <p:blipFill>
          <a:blip r:embed="rId3"/>
          <a:stretch>
            <a:fillRect/>
          </a:stretch>
        </p:blipFill>
        <p:spPr>
          <a:xfrm>
            <a:off x="611188" y="1773238"/>
            <a:ext cx="7991475" cy="4464050"/>
          </a:xfrm>
          <a:prstGeom prst="rect">
            <a:avLst/>
          </a:prstGeom>
          <a:noFill/>
          <a:ln w="9525">
            <a:noFill/>
          </a:ln>
        </p:spPr>
      </p:pic>
      <p:sp>
        <p:nvSpPr>
          <p:cNvPr id="2595" name="矩形 2594"/>
          <p:cNvSpPr/>
          <p:nvPr/>
        </p:nvSpPr>
        <p:spPr>
          <a:xfrm>
            <a:off x="539750" y="333375"/>
            <a:ext cx="3960813" cy="579438"/>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2.3 数据的保存</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3305" y="1988820"/>
            <a:ext cx="7175500" cy="2522855"/>
          </a:xfrm>
          <a:prstGeom prst="rect">
            <a:avLst/>
          </a:prstGeom>
          <a:noFill/>
        </p:spPr>
        <p:txBody>
          <a:bodyPr wrap="square" rtlCol="0">
            <a:spAutoFit/>
          </a:bodyPr>
          <a:lstStyle/>
          <a:p>
            <a:pPr algn="ctr"/>
            <a:r>
              <a:rPr lang="zh-CN" altLang="en-US" sz="3600" b="1">
                <a:solidFill>
                  <a:schemeClr val="tx1"/>
                </a:solidFill>
                <a:latin typeface="黑体" panose="02010609060101010101" pitchFamily="49" charset="-122"/>
                <a:ea typeface="黑体" panose="02010609060101010101" pitchFamily="49" charset="-122"/>
              </a:rPr>
              <a:t>操作题库：</a:t>
            </a:r>
          </a:p>
          <a:p>
            <a:pPr algn="ctr"/>
            <a:endParaRPr lang="zh-CN" altLang="en-US" b="1">
              <a:solidFill>
                <a:srgbClr val="FF0000"/>
              </a:solidFill>
              <a:latin typeface="黑体" panose="02010609060101010101" pitchFamily="49" charset="-122"/>
              <a:ea typeface="黑体" panose="02010609060101010101" pitchFamily="49" charset="-122"/>
            </a:endParaRPr>
          </a:p>
          <a:p>
            <a:pPr algn="ctr"/>
            <a:r>
              <a:rPr lang="zh-CN" altLang="en-US" sz="3200" b="1">
                <a:solidFill>
                  <a:srgbClr val="FF0000"/>
                </a:solidFill>
                <a:latin typeface="黑体" panose="02010609060101010101" pitchFamily="49" charset="-122"/>
                <a:ea typeface="黑体" panose="02010609060101010101" pitchFamily="49" charset="-122"/>
              </a:rPr>
              <a:t>纸上得来终觉浅，绝知此事要躬行。</a:t>
            </a:r>
          </a:p>
          <a:p>
            <a:pPr algn="ctr"/>
            <a:endParaRPr lang="zh-CN" altLang="en-US">
              <a:solidFill>
                <a:srgbClr val="FF0000"/>
              </a:solidFill>
            </a:endParaRPr>
          </a:p>
          <a:p>
            <a:pPr algn="ctr"/>
            <a:endParaRPr lang="zh-CN" altLang="en-US">
              <a:solidFill>
                <a:srgbClr val="FF0000"/>
              </a:solidFill>
            </a:endParaRPr>
          </a:p>
          <a:p>
            <a:pPr algn="ctr"/>
            <a:endParaRPr lang="zh-CN" altLang="en-US">
              <a:solidFill>
                <a:srgbClr val="FF0000"/>
              </a:solidFill>
            </a:endParaRPr>
          </a:p>
          <a:p>
            <a:pPr algn="ctr"/>
            <a:endParaRPr lang="zh-CN" altLang="en-US">
              <a:solidFill>
                <a:srgbClr val="FF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705" y="44450"/>
            <a:ext cx="4279265" cy="1753235"/>
          </a:xfrm>
          <a:prstGeom prst="rect">
            <a:avLst/>
          </a:prstGeom>
          <a:noFill/>
        </p:spPr>
        <p:txBody>
          <a:bodyPr wrap="square" rtlCol="0">
            <a:spAutoFit/>
          </a:bodyPr>
          <a:lstStyle/>
          <a:p>
            <a:r>
              <a:rPr lang="zh-CN" altLang="en-US" b="1">
                <a:solidFill>
                  <a:srgbClr val="FF0000"/>
                </a:solidFill>
                <a:latin typeface="黑体" panose="02010609060101010101" pitchFamily="49" charset="-122"/>
                <a:ea typeface="黑体" panose="02010609060101010101" pitchFamily="49" charset="-122"/>
              </a:rPr>
              <a:t>操作题库：</a:t>
            </a:r>
          </a:p>
          <a:p>
            <a:endParaRPr lang="zh-CN" altLang="en-US">
              <a:solidFill>
                <a:srgbClr val="FF0000"/>
              </a:solidFill>
            </a:endParaRPr>
          </a:p>
          <a:p>
            <a:r>
              <a:rPr lang="en-US" altLang="zh-CN">
                <a:solidFill>
                  <a:srgbClr val="FF0000"/>
                </a:solidFill>
              </a:rPr>
              <a:t>Q1 </a:t>
            </a:r>
            <a:r>
              <a:rPr lang="zh-CN" altLang="en-US">
                <a:solidFill>
                  <a:srgbClr val="FF0000"/>
                </a:solidFill>
              </a:rPr>
              <a:t>描述性统计分析</a:t>
            </a:r>
          </a:p>
          <a:p>
            <a:endParaRPr lang="zh-CN" altLang="en-US">
              <a:solidFill>
                <a:srgbClr val="FF0000"/>
              </a:solidFill>
            </a:endParaRPr>
          </a:p>
          <a:p>
            <a:endParaRPr lang="zh-CN" altLang="en-US">
              <a:solidFill>
                <a:srgbClr val="FF0000"/>
              </a:solidFill>
            </a:endParaRPr>
          </a:p>
          <a:p>
            <a:endParaRPr lang="zh-CN" altLang="en-US">
              <a:solidFill>
                <a:srgbClr val="FF0000"/>
              </a:solidFill>
            </a:endParaRPr>
          </a:p>
        </p:txBody>
      </p:sp>
      <p:pic>
        <p:nvPicPr>
          <p:cNvPr id="3" name="图片 2"/>
          <p:cNvPicPr>
            <a:picLocks noChangeAspect="1"/>
          </p:cNvPicPr>
          <p:nvPr/>
        </p:nvPicPr>
        <p:blipFill>
          <a:blip r:embed="rId2"/>
          <a:srcRect l="31455" t="5117" r="31329" b="14991"/>
          <a:stretch>
            <a:fillRect/>
          </a:stretch>
        </p:blipFill>
        <p:spPr>
          <a:xfrm>
            <a:off x="40640" y="985520"/>
            <a:ext cx="4500880" cy="5437505"/>
          </a:xfrm>
          <a:prstGeom prst="rect">
            <a:avLst/>
          </a:prstGeom>
        </p:spPr>
      </p:pic>
      <p:pic>
        <p:nvPicPr>
          <p:cNvPr id="4" name="图片 3"/>
          <p:cNvPicPr>
            <a:picLocks noChangeAspect="1"/>
          </p:cNvPicPr>
          <p:nvPr/>
        </p:nvPicPr>
        <p:blipFill>
          <a:blip r:embed="rId3"/>
          <a:srcRect l="30874" t="4990" r="32291" b="12048"/>
          <a:stretch>
            <a:fillRect/>
          </a:stretch>
        </p:blipFill>
        <p:spPr>
          <a:xfrm>
            <a:off x="4643755" y="985520"/>
            <a:ext cx="4313555" cy="546481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460" y="44450"/>
            <a:ext cx="4279265" cy="1476375"/>
          </a:xfrm>
          <a:prstGeom prst="rect">
            <a:avLst/>
          </a:prstGeom>
          <a:noFill/>
        </p:spPr>
        <p:txBody>
          <a:bodyPr wrap="square" rtlCol="0">
            <a:spAutoFit/>
          </a:bodyPr>
          <a:lstStyle/>
          <a:p>
            <a:r>
              <a:rPr lang="zh-CN" altLang="en-US" b="1">
                <a:solidFill>
                  <a:srgbClr val="FF0000"/>
                </a:solidFill>
                <a:latin typeface="黑体" panose="02010609060101010101" pitchFamily="49" charset="-122"/>
                <a:ea typeface="黑体" panose="02010609060101010101" pitchFamily="49" charset="-122"/>
              </a:rPr>
              <a:t>操作题库：</a:t>
            </a:r>
          </a:p>
          <a:p>
            <a:endParaRPr lang="zh-CN" altLang="en-US">
              <a:solidFill>
                <a:srgbClr val="FF0000"/>
              </a:solidFill>
            </a:endParaRPr>
          </a:p>
          <a:p>
            <a:r>
              <a:rPr lang="en-US" altLang="zh-CN">
                <a:solidFill>
                  <a:srgbClr val="FF0000"/>
                </a:solidFill>
              </a:rPr>
              <a:t>Q2 </a:t>
            </a:r>
            <a:r>
              <a:rPr lang="zh-CN" altLang="en-US">
                <a:solidFill>
                  <a:srgbClr val="FF0000"/>
                </a:solidFill>
              </a:rPr>
              <a:t>相关分析与方差分析。</a:t>
            </a:r>
          </a:p>
          <a:p>
            <a:endParaRPr lang="zh-CN" altLang="en-US">
              <a:solidFill>
                <a:srgbClr val="FF0000"/>
              </a:solidFill>
            </a:endParaRPr>
          </a:p>
          <a:p>
            <a:endParaRPr lang="zh-CN" altLang="en-US">
              <a:solidFill>
                <a:srgbClr val="FF0000"/>
              </a:solidFill>
            </a:endParaRPr>
          </a:p>
        </p:txBody>
      </p:sp>
      <p:pic>
        <p:nvPicPr>
          <p:cNvPr id="4" name="图片 3"/>
          <p:cNvPicPr>
            <a:picLocks noChangeAspect="1"/>
          </p:cNvPicPr>
          <p:nvPr/>
        </p:nvPicPr>
        <p:blipFill>
          <a:blip r:embed="rId2"/>
          <a:stretch>
            <a:fillRect/>
          </a:stretch>
        </p:blipFill>
        <p:spPr>
          <a:xfrm>
            <a:off x="899795" y="980440"/>
            <a:ext cx="6273800" cy="54737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460" y="44450"/>
            <a:ext cx="4279265" cy="1476375"/>
          </a:xfrm>
          <a:prstGeom prst="rect">
            <a:avLst/>
          </a:prstGeom>
          <a:noFill/>
        </p:spPr>
        <p:txBody>
          <a:bodyPr wrap="square" rtlCol="0">
            <a:spAutoFit/>
          </a:bodyPr>
          <a:lstStyle/>
          <a:p>
            <a:r>
              <a:rPr lang="zh-CN" altLang="en-US" b="1">
                <a:solidFill>
                  <a:srgbClr val="FF0000"/>
                </a:solidFill>
                <a:latin typeface="黑体" panose="02010609060101010101" pitchFamily="49" charset="-122"/>
                <a:ea typeface="黑体" panose="02010609060101010101" pitchFamily="49" charset="-122"/>
              </a:rPr>
              <a:t>操作题库：</a:t>
            </a:r>
          </a:p>
          <a:p>
            <a:endParaRPr lang="zh-CN" altLang="en-US">
              <a:solidFill>
                <a:srgbClr val="FF0000"/>
              </a:solidFill>
            </a:endParaRPr>
          </a:p>
          <a:p>
            <a:r>
              <a:rPr lang="en-US" altLang="zh-CN">
                <a:solidFill>
                  <a:srgbClr val="FF0000"/>
                </a:solidFill>
              </a:rPr>
              <a:t>Q3 </a:t>
            </a:r>
            <a:r>
              <a:rPr lang="zh-CN" altLang="en-US">
                <a:solidFill>
                  <a:srgbClr val="FF0000"/>
                </a:solidFill>
              </a:rPr>
              <a:t>方差分析</a:t>
            </a:r>
          </a:p>
          <a:p>
            <a:endParaRPr lang="zh-CN" altLang="en-US">
              <a:solidFill>
                <a:srgbClr val="FF0000"/>
              </a:solidFill>
            </a:endParaRPr>
          </a:p>
          <a:p>
            <a:endParaRPr lang="zh-CN" altLang="en-US">
              <a:solidFill>
                <a:srgbClr val="FF0000"/>
              </a:solidFill>
            </a:endParaRPr>
          </a:p>
        </p:txBody>
      </p:sp>
      <p:sp>
        <p:nvSpPr>
          <p:cNvPr id="5" name="文本框 4"/>
          <p:cNvSpPr txBox="1"/>
          <p:nvPr/>
        </p:nvSpPr>
        <p:spPr>
          <a:xfrm>
            <a:off x="467360" y="1556385"/>
            <a:ext cx="7473315" cy="2584450"/>
          </a:xfrm>
          <a:prstGeom prst="rect">
            <a:avLst/>
          </a:prstGeom>
          <a:solidFill>
            <a:schemeClr val="bg1"/>
          </a:solidFill>
        </p:spPr>
        <p:txBody>
          <a:bodyPr wrap="square" rtlCol="0">
            <a:spAutoFit/>
          </a:bodyPr>
          <a:lstStyle/>
          <a:p>
            <a:r>
              <a:rPr lang="zh-CN" altLang="en-US"/>
              <a:t>使用上面数据库分析并回答以下问题：</a:t>
            </a:r>
          </a:p>
          <a:p>
            <a:endParaRPr lang="zh-CN" altLang="en-US">
              <a:highlight>
                <a:srgbClr val="FF0000"/>
              </a:highlight>
            </a:endParaRPr>
          </a:p>
          <a:p>
            <a:r>
              <a:rPr lang="zh-CN" altLang="en-US"/>
              <a:t>第</a:t>
            </a:r>
            <a:r>
              <a:rPr lang="en-US" altLang="zh-CN"/>
              <a:t>5</a:t>
            </a:r>
            <a:r>
              <a:rPr lang="zh-CN" altLang="en-US"/>
              <a:t>题</a:t>
            </a:r>
            <a:r>
              <a:rPr lang="zh-CN" altLang="en-US">
                <a:highlight>
                  <a:srgbClr val="FFFF00"/>
                </a:highlight>
              </a:rPr>
              <a:t>（独立样本</a:t>
            </a:r>
            <a:r>
              <a:rPr lang="en-US" altLang="zh-CN">
                <a:highlight>
                  <a:srgbClr val="FFFF00"/>
                </a:highlight>
              </a:rPr>
              <a:t>T</a:t>
            </a:r>
            <a:r>
              <a:rPr lang="zh-CN" altLang="en-US">
                <a:highlight>
                  <a:srgbClr val="FFFF00"/>
                </a:highlight>
              </a:rPr>
              <a:t>检验）</a:t>
            </a:r>
            <a:endParaRPr lang="zh-CN" altLang="en-US"/>
          </a:p>
          <a:p>
            <a:r>
              <a:rPr lang="zh-CN" altLang="en-US"/>
              <a:t>不同族裔的雇员，起始薪金存在显著差异吗？当前薪金存在显著差异吗？</a:t>
            </a:r>
            <a:endParaRPr lang="zh-CN" altLang="en-US">
              <a:highlight>
                <a:srgbClr val="FFFF00"/>
              </a:highlight>
            </a:endParaRPr>
          </a:p>
          <a:p>
            <a:endParaRPr lang="zh-CN" altLang="en-US">
              <a:highlight>
                <a:srgbClr val="FFFF00"/>
              </a:highlight>
            </a:endParaRPr>
          </a:p>
          <a:p>
            <a:r>
              <a:rPr lang="zh-CN" altLang="en-US"/>
              <a:t>第</a:t>
            </a:r>
            <a:r>
              <a:rPr lang="en-US" altLang="zh-CN"/>
              <a:t>6</a:t>
            </a:r>
            <a:r>
              <a:rPr lang="zh-CN" altLang="en-US"/>
              <a:t>题</a:t>
            </a:r>
            <a:r>
              <a:rPr lang="zh-CN" altLang="en-US">
                <a:highlight>
                  <a:srgbClr val="FFFF00"/>
                </a:highlight>
              </a:rPr>
              <a:t>（单因素方差分析）</a:t>
            </a:r>
            <a:endParaRPr lang="zh-CN" altLang="en-US"/>
          </a:p>
          <a:p>
            <a:r>
              <a:rPr lang="zh-CN" altLang="en-US"/>
              <a:t>不同职位的雇员，</a:t>
            </a:r>
            <a:r>
              <a:rPr lang="zh-CN" altLang="en-US">
                <a:sym typeface="+mn-ea"/>
              </a:rPr>
              <a:t>起始薪金存在显著差异吗？当前薪金存在显著差异吗？</a:t>
            </a:r>
          </a:p>
          <a:p>
            <a:endParaRPr lang="zh-CN" altLang="en-US">
              <a:sym typeface="+mn-ea"/>
            </a:endParaRPr>
          </a:p>
          <a:p>
            <a:r>
              <a:rPr lang="zh-CN" altLang="en-US">
                <a:sym typeface="+mn-ea"/>
              </a:rPr>
              <a:t>思考：你还可以利用该数据库做哪些方差分析？</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605" y="260350"/>
            <a:ext cx="4279265" cy="922020"/>
          </a:xfrm>
          <a:prstGeom prst="rect">
            <a:avLst/>
          </a:prstGeom>
          <a:noFill/>
        </p:spPr>
        <p:txBody>
          <a:bodyPr wrap="square" rtlCol="0">
            <a:spAutoFit/>
          </a:bodyPr>
          <a:lstStyle/>
          <a:p>
            <a:r>
              <a:rPr lang="zh-CN" altLang="en-US" b="1">
                <a:solidFill>
                  <a:srgbClr val="FF0000"/>
                </a:solidFill>
                <a:latin typeface="黑体" panose="02010609060101010101" pitchFamily="49" charset="-122"/>
                <a:ea typeface="黑体" panose="02010609060101010101" pitchFamily="49" charset="-122"/>
              </a:rPr>
              <a:t>操作题库：</a:t>
            </a:r>
          </a:p>
          <a:p>
            <a:endParaRPr lang="zh-CN" altLang="en-US">
              <a:solidFill>
                <a:srgbClr val="FF0000"/>
              </a:solidFill>
            </a:endParaRPr>
          </a:p>
          <a:p>
            <a:r>
              <a:rPr lang="en-US" altLang="zh-CN">
                <a:solidFill>
                  <a:srgbClr val="FF0000"/>
                </a:solidFill>
              </a:rPr>
              <a:t>Q5 </a:t>
            </a:r>
            <a:r>
              <a:rPr lang="zh-CN" altLang="en-US">
                <a:solidFill>
                  <a:srgbClr val="FF0000"/>
                </a:solidFill>
              </a:rPr>
              <a:t>多元线性回归分析</a:t>
            </a:r>
          </a:p>
        </p:txBody>
      </p:sp>
      <p:pic>
        <p:nvPicPr>
          <p:cNvPr id="4" name="图片 3"/>
          <p:cNvPicPr>
            <a:picLocks noChangeAspect="1"/>
          </p:cNvPicPr>
          <p:nvPr/>
        </p:nvPicPr>
        <p:blipFill>
          <a:blip r:embed="rId2"/>
          <a:srcRect b="63028"/>
          <a:stretch>
            <a:fillRect/>
          </a:stretch>
        </p:blipFill>
        <p:spPr>
          <a:xfrm>
            <a:off x="1043305" y="1340485"/>
            <a:ext cx="6829425" cy="1961515"/>
          </a:xfrm>
          <a:prstGeom prst="rect">
            <a:avLst/>
          </a:prstGeom>
        </p:spPr>
      </p:pic>
      <p:sp>
        <p:nvSpPr>
          <p:cNvPr id="5" name="文本框 4"/>
          <p:cNvSpPr txBox="1"/>
          <p:nvPr/>
        </p:nvSpPr>
        <p:spPr>
          <a:xfrm>
            <a:off x="1043305" y="3284855"/>
            <a:ext cx="6829425" cy="922020"/>
          </a:xfrm>
          <a:prstGeom prst="rect">
            <a:avLst/>
          </a:prstGeom>
          <a:solidFill>
            <a:schemeClr val="bg1"/>
          </a:solidFill>
        </p:spPr>
        <p:txBody>
          <a:bodyPr wrap="square" rtlCol="0">
            <a:spAutoFit/>
          </a:bodyPr>
          <a:lstStyle/>
          <a:p>
            <a:r>
              <a:rPr lang="zh-CN" altLang="en-US"/>
              <a:t>第</a:t>
            </a:r>
            <a:r>
              <a:rPr lang="en-US" altLang="zh-CN"/>
              <a:t>2</a:t>
            </a:r>
            <a:r>
              <a:rPr lang="zh-CN" altLang="en-US"/>
              <a:t>题</a:t>
            </a:r>
          </a:p>
          <a:p>
            <a:endParaRPr lang="zh-CN" altLang="en-US"/>
          </a:p>
          <a:p>
            <a:r>
              <a:rPr lang="zh-CN" altLang="en-US"/>
              <a:t>请解释回归方程的含义。说明雇员的当前薪金受哪些因素影响？</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605" y="260350"/>
            <a:ext cx="5521960" cy="1476375"/>
          </a:xfrm>
          <a:prstGeom prst="rect">
            <a:avLst/>
          </a:prstGeom>
          <a:noFill/>
        </p:spPr>
        <p:txBody>
          <a:bodyPr wrap="square" rtlCol="0">
            <a:spAutoFit/>
          </a:bodyPr>
          <a:lstStyle/>
          <a:p>
            <a:r>
              <a:rPr lang="zh-CN" altLang="en-US" b="1">
                <a:solidFill>
                  <a:srgbClr val="FF0000"/>
                </a:solidFill>
                <a:latin typeface="黑体" panose="02010609060101010101" pitchFamily="49" charset="-122"/>
                <a:ea typeface="黑体" panose="02010609060101010101" pitchFamily="49" charset="-122"/>
              </a:rPr>
              <a:t>操作题库：</a:t>
            </a:r>
          </a:p>
          <a:p>
            <a:endParaRPr lang="zh-CN" altLang="en-US">
              <a:solidFill>
                <a:srgbClr val="FF0000"/>
              </a:solidFill>
            </a:endParaRPr>
          </a:p>
          <a:p>
            <a:r>
              <a:rPr lang="zh-CN">
                <a:solidFill>
                  <a:srgbClr val="FF0000"/>
                </a:solidFill>
              </a:rPr>
              <a:t>课后自行练习：</a:t>
            </a:r>
            <a:r>
              <a:rPr lang="en-US" altLang="zh-CN" b="1">
                <a:solidFill>
                  <a:srgbClr val="FF0000"/>
                </a:solidFill>
                <a:highlight>
                  <a:srgbClr val="FFFF00"/>
                </a:highlight>
              </a:rPr>
              <a:t>1.</a:t>
            </a:r>
            <a:r>
              <a:rPr lang="zh-CN" b="1">
                <a:solidFill>
                  <a:srgbClr val="FF0000"/>
                </a:solidFill>
                <a:highlight>
                  <a:srgbClr val="FFFF00"/>
                </a:highlight>
              </a:rPr>
              <a:t>二元逻辑回归</a:t>
            </a:r>
            <a:r>
              <a:rPr lang="en-US" altLang="zh-CN" b="1">
                <a:solidFill>
                  <a:srgbClr val="FF0000"/>
                </a:solidFill>
                <a:highlight>
                  <a:srgbClr val="FFFF00"/>
                </a:highlight>
              </a:rPr>
              <a:t>  2.</a:t>
            </a:r>
            <a:r>
              <a:rPr lang="zh-CN" b="1">
                <a:solidFill>
                  <a:srgbClr val="FF0000"/>
                </a:solidFill>
                <a:highlight>
                  <a:srgbClr val="FFFF00"/>
                </a:highlight>
              </a:rPr>
              <a:t>非线性回归</a:t>
            </a:r>
          </a:p>
          <a:p>
            <a:endParaRPr lang="zh-CN">
              <a:solidFill>
                <a:srgbClr val="FF0000"/>
              </a:solidFill>
            </a:endParaRPr>
          </a:p>
          <a:p>
            <a:endParaRPr lang="zh-CN">
              <a:solidFill>
                <a:srgbClr val="FF0000"/>
              </a:solidFill>
            </a:endParaRPr>
          </a:p>
        </p:txBody>
      </p:sp>
      <p:pic>
        <p:nvPicPr>
          <p:cNvPr id="3" name="图片 2"/>
          <p:cNvPicPr>
            <a:picLocks noChangeAspect="1"/>
          </p:cNvPicPr>
          <p:nvPr/>
        </p:nvPicPr>
        <p:blipFill>
          <a:blip r:embed="rId2"/>
          <a:srcRect r="45556" b="38507"/>
          <a:stretch>
            <a:fillRect/>
          </a:stretch>
        </p:blipFill>
        <p:spPr>
          <a:xfrm>
            <a:off x="251460" y="1412875"/>
            <a:ext cx="8121015" cy="5160010"/>
          </a:xfrm>
          <a:prstGeom prst="rect">
            <a:avLst/>
          </a:prstGeom>
        </p:spPr>
      </p:pic>
      <p:sp>
        <p:nvSpPr>
          <p:cNvPr id="6" name="矩形 5"/>
          <p:cNvSpPr/>
          <p:nvPr/>
        </p:nvSpPr>
        <p:spPr>
          <a:xfrm>
            <a:off x="3996055" y="4220845"/>
            <a:ext cx="1080135"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96055" y="5013325"/>
            <a:ext cx="1080135"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smtClean="0"/>
              <a:t>2</a:t>
            </a:r>
            <a:r>
              <a:rPr lang="zh-CN" altLang="en-US" sz="4800" dirty="0" smtClean="0"/>
              <a:t>、集中趋势分析</a:t>
            </a:r>
            <a:endParaRPr lang="zh-CN" altLang="en-US" sz="4800" dirty="0"/>
          </a:p>
        </p:txBody>
      </p:sp>
      <p:sp>
        <p:nvSpPr>
          <p:cNvPr id="3" name="内容占位符 2"/>
          <p:cNvSpPr>
            <a:spLocks noGrp="1"/>
          </p:cNvSpPr>
          <p:nvPr>
            <p:ph sz="quarter" idx="1"/>
          </p:nvPr>
        </p:nvSpPr>
        <p:spPr>
          <a:xfrm>
            <a:off x="457200" y="1600200"/>
            <a:ext cx="8407400" cy="4925060"/>
          </a:xfrm>
        </p:spPr>
        <p:txBody>
          <a:bodyPr>
            <a:normAutofit fontScale="92500"/>
          </a:bodyPr>
          <a:lstStyle/>
          <a:p>
            <a:pPr marL="0" indent="0">
              <a:buNone/>
            </a:pPr>
            <a:r>
              <a:rPr lang="zh-CN" altLang="en-US" dirty="0" smtClean="0"/>
              <a:t>集中趋势分析指的是用一个典型值或代表值来反映一组数据的一般水平，或者说反映这组数据向这个典型值集中的情况。</a:t>
            </a:r>
            <a:endParaRPr lang="en-US" altLang="zh-CN" dirty="0" smtClean="0"/>
          </a:p>
          <a:p>
            <a:pPr marL="0" indent="0">
              <a:buNone/>
            </a:pPr>
            <a:r>
              <a:rPr lang="zh-CN" altLang="en-US" dirty="0" smtClean="0"/>
              <a:t>最最常见的集中趋势有：算术平均数（简称平均数，也称为均值）、众数和中位数三种。</a:t>
            </a:r>
            <a:endParaRPr lang="en-US" altLang="zh-CN" dirty="0" smtClean="0"/>
          </a:p>
          <a:p>
            <a:pPr marL="0" indent="0">
              <a:buNone/>
            </a:pPr>
            <a:r>
              <a:rPr lang="zh-CN" altLang="en-US" dirty="0" smtClean="0"/>
              <a:t>（</a:t>
            </a:r>
            <a:r>
              <a:rPr lang="en-US" altLang="zh-CN" dirty="0" smtClean="0"/>
              <a:t>1</a:t>
            </a:r>
            <a:r>
              <a:rPr lang="zh-CN" altLang="en-US" dirty="0" smtClean="0"/>
              <a:t>）平均数：加总多个观察值，除以观察单位总数所得到的一个平均值。</a:t>
            </a:r>
            <a:endParaRPr lang="en-US" altLang="zh-CN" dirty="0" smtClean="0"/>
          </a:p>
          <a:p>
            <a:pPr marL="0" indent="0">
              <a:buNone/>
            </a:pPr>
            <a:r>
              <a:rPr lang="zh-CN" altLang="en-US" dirty="0" smtClean="0"/>
              <a:t>公式：                。如果是单值分组资料，那么计算平均数</a:t>
            </a:r>
            <a:endParaRPr lang="en-US" altLang="zh-CN" dirty="0" smtClean="0"/>
          </a:p>
          <a:p>
            <a:pPr marL="0" indent="0">
              <a:buNone/>
            </a:pPr>
            <a:endParaRPr lang="en-US" altLang="zh-CN" dirty="0" smtClean="0"/>
          </a:p>
          <a:p>
            <a:pPr marL="0" indent="0">
              <a:buNone/>
            </a:pPr>
            <a:r>
              <a:rPr lang="zh-CN" altLang="en-US" dirty="0" smtClean="0"/>
              <a:t>时首先要将每一个变量值乘以所对应的频数</a:t>
            </a:r>
            <a:r>
              <a:rPr lang="en-US" altLang="zh-CN" dirty="0" smtClean="0"/>
              <a:t>f,</a:t>
            </a:r>
            <a:r>
              <a:rPr lang="zh-CN" altLang="en-US" dirty="0" smtClean="0"/>
              <a:t>然后将各组的数值之和全部相加，并除以单位总数（也可以是各组频数之和）。</a:t>
            </a:r>
            <a:endParaRPr lang="en-US" altLang="zh-CN" dirty="0" smtClean="0"/>
          </a:p>
          <a:p>
            <a:pPr marL="0" indent="0">
              <a:buNone/>
            </a:pPr>
            <a:r>
              <a:rPr lang="zh-CN" altLang="en-US" dirty="0" smtClean="0"/>
              <a:t>公式是：</a:t>
            </a:r>
            <a:endParaRPr lang="en-US" altLang="zh-CN" dirty="0" smtClean="0"/>
          </a:p>
          <a:p>
            <a:endParaRPr lang="en-US" altLang="zh-CN"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3933056"/>
            <a:ext cx="1080120" cy="76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5805264"/>
            <a:ext cx="2110995" cy="85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79705" y="476250"/>
            <a:ext cx="8935085" cy="6696710"/>
          </a:xfrm>
        </p:spPr>
        <p:txBody>
          <a:bodyPr>
            <a:normAutofit/>
          </a:bodyPr>
          <a:lstStyle/>
          <a:p>
            <a:pPr marL="0" indent="0">
              <a:buNone/>
            </a:pPr>
            <a:r>
              <a:rPr lang="zh-CN" altLang="en-US" dirty="0" smtClean="0"/>
              <a:t>如果得到组距分组形式的资料，在计算平均数之前需要计算组中值。</a:t>
            </a:r>
            <a:endParaRPr lang="en-US" altLang="zh-CN" dirty="0" smtClean="0"/>
          </a:p>
          <a:p>
            <a:pPr marL="0" indent="0">
              <a:buNone/>
            </a:pPr>
            <a:r>
              <a:rPr lang="en-US" altLang="zh-CN" dirty="0"/>
              <a:t> </a:t>
            </a:r>
            <a:r>
              <a:rPr lang="en-US" altLang="zh-CN" dirty="0" smtClean="0"/>
              <a:t>        </a:t>
            </a:r>
            <a:r>
              <a:rPr lang="zh-CN" altLang="en-US" dirty="0" smtClean="0"/>
              <a:t>公式</a:t>
            </a:r>
            <a:r>
              <a:rPr lang="en-US" altLang="zh-CN" dirty="0"/>
              <a:t>:</a:t>
            </a:r>
            <a:endParaRPr lang="en-US" altLang="zh-CN" dirty="0" smtClean="0"/>
          </a:p>
          <a:p>
            <a:pPr marL="0" indent="0">
              <a:buNone/>
            </a:pPr>
            <a:r>
              <a:rPr lang="en-US" altLang="zh-CN" dirty="0" smtClean="0"/>
              <a:t>  </a:t>
            </a:r>
          </a:p>
          <a:p>
            <a:pPr marL="0" indent="0">
              <a:buNone/>
            </a:pPr>
            <a:r>
              <a:rPr lang="zh-CN" altLang="en-US" dirty="0" smtClean="0"/>
              <a:t>当组中值为小数时，四舍五入化为整数后再计算。</a:t>
            </a:r>
            <a:endParaRPr lang="en-US" altLang="zh-CN" dirty="0" smtClean="0"/>
          </a:p>
          <a:p>
            <a:pPr marL="0" indent="0">
              <a:buNone/>
            </a:pPr>
            <a:r>
              <a:rPr lang="zh-CN" altLang="en-US" dirty="0" smtClean="0"/>
              <a:t>例</a:t>
            </a:r>
            <a:r>
              <a:rPr lang="en-US" altLang="zh-CN" dirty="0" smtClean="0"/>
              <a:t>:</a:t>
            </a:r>
            <a:r>
              <a:rPr lang="zh-CN" altLang="en-US" dirty="0" smtClean="0"/>
              <a:t>计算平均收入。某互联网企业</a:t>
            </a:r>
            <a:r>
              <a:rPr lang="en-US" altLang="zh-CN" dirty="0" smtClean="0"/>
              <a:t>100</a:t>
            </a:r>
            <a:r>
              <a:rPr lang="zh-CN" altLang="en-US" dirty="0" smtClean="0"/>
              <a:t>名职工年收入分布</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smtClean="0"/>
          </a:p>
          <a:p>
            <a:pPr marL="0" indent="0">
              <a:buNone/>
            </a:pPr>
            <a:r>
              <a:rPr lang="en-US" altLang="zh-CN" dirty="0" smtClean="0"/>
              <a:t>                       =</a:t>
            </a:r>
            <a:r>
              <a:rPr lang="zh-CN" altLang="en-US" dirty="0" smtClean="0"/>
              <a:t>（</a:t>
            </a:r>
            <a:r>
              <a:rPr lang="en-US" altLang="zh-CN" dirty="0" smtClean="0"/>
              <a:t>150+250+1400+900+1100/100=38</a:t>
            </a:r>
            <a:r>
              <a:rPr lang="zh-CN" altLang="en-US" dirty="0" smtClean="0"/>
              <a:t>万元</a:t>
            </a:r>
            <a:endParaRPr lang="en-US" altLang="zh-CN"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24744"/>
            <a:ext cx="281192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custDataLst>
              <p:tags r:id="rId1"/>
            </p:custDataLst>
          </p:nvPr>
        </p:nvGraphicFramePr>
        <p:xfrm>
          <a:off x="1259741" y="3069213"/>
          <a:ext cx="6096000" cy="2199640"/>
        </p:xfrm>
        <a:graphic>
          <a:graphicData uri="http://schemas.openxmlformats.org/drawingml/2006/table">
            <a:tbl>
              <a:tblPr firstRow="1" bandRow="1">
                <a:tableStyleId>{5C22544A-7EE6-4342-B048-85BDC9FD1C3A}</a:tableStyleId>
              </a:tblPr>
              <a:tblGrid>
                <a:gridCol w="1524000"/>
                <a:gridCol w="1524000"/>
                <a:gridCol w="1524000"/>
                <a:gridCol w="1524000"/>
              </a:tblGrid>
              <a:tr h="149736">
                <a:tc>
                  <a:txBody>
                    <a:bodyPr/>
                    <a:lstStyle/>
                    <a:p>
                      <a:r>
                        <a:rPr lang="zh-CN" altLang="en-US" dirty="0" smtClean="0"/>
                        <a:t>年收入</a:t>
                      </a:r>
                      <a:r>
                        <a:rPr lang="en-US" altLang="zh-CN" dirty="0" smtClean="0"/>
                        <a:t>(</a:t>
                      </a:r>
                      <a:r>
                        <a:rPr lang="zh-CN" altLang="en-US" dirty="0" smtClean="0"/>
                        <a:t>万元</a:t>
                      </a:r>
                      <a:r>
                        <a:rPr lang="en-US" altLang="zh-CN" dirty="0" smtClean="0"/>
                        <a:t>)</a:t>
                      </a:r>
                      <a:endParaRPr lang="zh-CN" altLang="en-US" dirty="0"/>
                    </a:p>
                  </a:txBody>
                  <a:tcPr/>
                </a:tc>
                <a:tc>
                  <a:txBody>
                    <a:bodyPr/>
                    <a:lstStyle/>
                    <a:p>
                      <a:r>
                        <a:rPr lang="zh-CN" altLang="en-US" dirty="0" smtClean="0"/>
                        <a:t>职工数（人）</a:t>
                      </a:r>
                      <a:endParaRPr lang="zh-CN" altLang="en-US" dirty="0"/>
                    </a:p>
                  </a:txBody>
                  <a:tcPr/>
                </a:tc>
                <a:tc>
                  <a:txBody>
                    <a:bodyPr/>
                    <a:lstStyle/>
                    <a:p>
                      <a:r>
                        <a:rPr lang="zh-CN" altLang="en-US" dirty="0" smtClean="0"/>
                        <a:t>    组中值</a:t>
                      </a:r>
                      <a:endParaRPr lang="zh-CN" altLang="en-US" dirty="0"/>
                    </a:p>
                  </a:txBody>
                  <a:tcPr/>
                </a:tc>
                <a:tc>
                  <a:txBody>
                    <a:bodyPr/>
                    <a:lstStyle/>
                    <a:p>
                      <a:r>
                        <a:rPr lang="en-US" altLang="zh-CN" dirty="0" smtClean="0"/>
                        <a:t>         </a:t>
                      </a:r>
                      <a:r>
                        <a:rPr lang="en-US" altLang="zh-CN" dirty="0" err="1" smtClean="0"/>
                        <a:t>xf</a:t>
                      </a:r>
                      <a:endParaRPr lang="zh-CN" altLang="en-US" dirty="0"/>
                    </a:p>
                  </a:txBody>
                  <a:tcPr/>
                </a:tc>
              </a:tr>
              <a:tr h="370840">
                <a:tc>
                  <a:txBody>
                    <a:bodyPr/>
                    <a:lstStyle/>
                    <a:p>
                      <a:r>
                        <a:rPr lang="en-US" altLang="zh-CN" dirty="0" smtClean="0"/>
                        <a:t>10-19.9</a:t>
                      </a:r>
                    </a:p>
                    <a:p>
                      <a:r>
                        <a:rPr lang="en-US" altLang="zh-CN" dirty="0" smtClean="0"/>
                        <a:t>20.0-29.9</a:t>
                      </a:r>
                    </a:p>
                    <a:p>
                      <a:r>
                        <a:rPr lang="en-US" altLang="zh-CN" dirty="0" smtClean="0"/>
                        <a:t>30-39.9</a:t>
                      </a:r>
                    </a:p>
                    <a:p>
                      <a:r>
                        <a:rPr lang="en-US" altLang="zh-CN" dirty="0" smtClean="0"/>
                        <a:t>40-49.9</a:t>
                      </a:r>
                    </a:p>
                    <a:p>
                      <a:r>
                        <a:rPr lang="en-US" altLang="zh-CN" dirty="0" smtClean="0"/>
                        <a:t>50-59.9</a:t>
                      </a:r>
                      <a:endParaRPr lang="zh-CN" altLang="en-US" dirty="0"/>
                    </a:p>
                  </a:txBody>
                  <a:tcPr/>
                </a:tc>
                <a:tc>
                  <a:txBody>
                    <a:bodyPr/>
                    <a:lstStyle/>
                    <a:p>
                      <a:r>
                        <a:rPr lang="en-US" altLang="zh-CN" dirty="0" smtClean="0"/>
                        <a:t>10</a:t>
                      </a:r>
                    </a:p>
                    <a:p>
                      <a:r>
                        <a:rPr lang="en-US" altLang="zh-CN" dirty="0" smtClean="0"/>
                        <a:t>10</a:t>
                      </a:r>
                    </a:p>
                    <a:p>
                      <a:r>
                        <a:rPr lang="en-US" altLang="zh-CN" dirty="0" smtClean="0"/>
                        <a:t>40</a:t>
                      </a:r>
                    </a:p>
                    <a:p>
                      <a:r>
                        <a:rPr lang="en-US" altLang="zh-CN" dirty="0" smtClean="0"/>
                        <a:t>20</a:t>
                      </a:r>
                    </a:p>
                    <a:p>
                      <a:r>
                        <a:rPr lang="en-US" altLang="zh-CN" dirty="0" smtClean="0"/>
                        <a:t>20</a:t>
                      </a:r>
                      <a:endParaRPr lang="zh-CN" altLang="en-US" dirty="0"/>
                    </a:p>
                  </a:txBody>
                  <a:tcPr/>
                </a:tc>
                <a:tc>
                  <a:txBody>
                    <a:bodyPr/>
                    <a:lstStyle/>
                    <a:p>
                      <a:r>
                        <a:rPr lang="en-US" altLang="zh-CN" dirty="0" smtClean="0"/>
                        <a:t>15</a:t>
                      </a:r>
                    </a:p>
                    <a:p>
                      <a:r>
                        <a:rPr lang="en-US" altLang="zh-CN" dirty="0" smtClean="0"/>
                        <a:t>250</a:t>
                      </a:r>
                    </a:p>
                    <a:p>
                      <a:r>
                        <a:rPr lang="en-US" altLang="zh-CN" dirty="0" smtClean="0"/>
                        <a:t>350</a:t>
                      </a:r>
                    </a:p>
                    <a:p>
                      <a:r>
                        <a:rPr lang="en-US" altLang="zh-CN" dirty="0" smtClean="0"/>
                        <a:t>450</a:t>
                      </a:r>
                    </a:p>
                    <a:p>
                      <a:r>
                        <a:rPr lang="en-US" altLang="zh-CN" dirty="0" smtClean="0"/>
                        <a:t>550</a:t>
                      </a:r>
                      <a:endParaRPr lang="zh-CN" altLang="en-US" dirty="0"/>
                    </a:p>
                  </a:txBody>
                  <a:tcPr/>
                </a:tc>
                <a:tc>
                  <a:txBody>
                    <a:bodyPr/>
                    <a:lstStyle/>
                    <a:p>
                      <a:r>
                        <a:rPr lang="en-US" altLang="zh-CN" dirty="0" smtClean="0"/>
                        <a:t>150</a:t>
                      </a:r>
                    </a:p>
                    <a:p>
                      <a:r>
                        <a:rPr lang="en-US" altLang="zh-CN" dirty="0" smtClean="0"/>
                        <a:t>250</a:t>
                      </a:r>
                    </a:p>
                    <a:p>
                      <a:r>
                        <a:rPr lang="en-US" altLang="zh-CN" dirty="0" smtClean="0"/>
                        <a:t>1400</a:t>
                      </a:r>
                    </a:p>
                    <a:p>
                      <a:r>
                        <a:rPr lang="en-US" altLang="zh-CN" dirty="0" smtClean="0"/>
                        <a:t>900</a:t>
                      </a:r>
                    </a:p>
                    <a:p>
                      <a:r>
                        <a:rPr lang="en-US" altLang="zh-CN" dirty="0" smtClean="0"/>
                        <a:t>1100</a:t>
                      </a:r>
                      <a:endParaRPr lang="zh-CN" altLang="en-US" dirty="0"/>
                    </a:p>
                  </a:txBody>
                  <a:tcPr/>
                </a:tc>
              </a:tr>
              <a:tr h="370840">
                <a:tc>
                  <a:txBody>
                    <a:bodyPr/>
                    <a:lstStyle/>
                    <a:p>
                      <a:r>
                        <a:rPr lang="zh-CN" altLang="en-US" dirty="0" smtClean="0"/>
                        <a:t>合计</a:t>
                      </a:r>
                      <a:endParaRPr lang="zh-CN" altLang="en-US" dirty="0"/>
                    </a:p>
                  </a:txBody>
                  <a:tcPr/>
                </a:tc>
                <a:tc>
                  <a:txBody>
                    <a:bodyPr/>
                    <a:lstStyle/>
                    <a:p>
                      <a:r>
                        <a:rPr lang="en-US" altLang="zh-CN" dirty="0" smtClean="0"/>
                        <a:t>100</a:t>
                      </a:r>
                      <a:endParaRPr lang="zh-CN" altLang="en-US" dirty="0"/>
                    </a:p>
                  </a:txBody>
                  <a:tcPr/>
                </a:tc>
                <a:tc>
                  <a:txBody>
                    <a:bodyPr/>
                    <a:lstStyle/>
                    <a:p>
                      <a:endParaRPr lang="zh-CN" altLang="en-US" dirty="0"/>
                    </a:p>
                  </a:txBody>
                  <a:tcPr/>
                </a:tc>
                <a:tc>
                  <a:txBody>
                    <a:bodyPr/>
                    <a:lstStyle/>
                    <a:p>
                      <a:r>
                        <a:rPr lang="en-US" altLang="zh-CN" dirty="0" smtClean="0"/>
                        <a:t>3800</a:t>
                      </a:r>
                      <a:endParaRPr lang="zh-CN" altLang="en-US" dirty="0"/>
                    </a:p>
                  </a:txBody>
                  <a:tcPr/>
                </a:tc>
              </a:tr>
            </a:tbl>
          </a:graphicData>
        </a:graphic>
      </p:graphicFrame>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5385025"/>
            <a:ext cx="211613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20688"/>
            <a:ext cx="8229600" cy="5505475"/>
          </a:xfrm>
        </p:spPr>
        <p:txBody>
          <a:bodyPr/>
          <a:lstStyle/>
          <a:p>
            <a:pPr marL="0" indent="0">
              <a:buNone/>
            </a:pPr>
            <a:r>
              <a:rPr lang="zh-CN" altLang="en-US" sz="3200" dirty="0" smtClean="0"/>
              <a:t>（</a:t>
            </a:r>
            <a:r>
              <a:rPr lang="en-US" altLang="zh-CN" sz="3200" dirty="0" smtClean="0"/>
              <a:t>2</a:t>
            </a:r>
            <a:r>
              <a:rPr lang="zh-CN" altLang="en-US" sz="3200" dirty="0" smtClean="0"/>
              <a:t>）众数</a:t>
            </a:r>
            <a:r>
              <a:rPr lang="zh-CN" altLang="en-US" sz="3200" dirty="0"/>
              <a:t>：代表着最常出现的观察值或者属性。</a:t>
            </a:r>
          </a:p>
          <a:p>
            <a:pPr marL="0" indent="0">
              <a:buNone/>
            </a:pPr>
            <a:r>
              <a:rPr lang="zh-CN" altLang="en-US" sz="3200" dirty="0" smtClean="0"/>
              <a:t>（</a:t>
            </a:r>
            <a:r>
              <a:rPr lang="en-US" altLang="zh-CN" sz="3200" dirty="0" smtClean="0"/>
              <a:t>3</a:t>
            </a:r>
            <a:r>
              <a:rPr lang="zh-CN" altLang="en-US" sz="3200" dirty="0" smtClean="0"/>
              <a:t>）中位数</a:t>
            </a:r>
            <a:r>
              <a:rPr lang="zh-CN" altLang="en-US" sz="3200" dirty="0"/>
              <a:t>：在观察属性排列中位于最中间的那个个案的值。如果个数是偶数</a:t>
            </a:r>
            <a:r>
              <a:rPr lang="zh-CN" altLang="en-US" sz="3200" dirty="0" smtClean="0"/>
              <a:t>，则取中间两个值的平均数。</a:t>
            </a:r>
          </a:p>
          <a:p>
            <a:pPr marL="0" indent="0">
              <a:buNone/>
            </a:pPr>
            <a:endParaRPr lang="zh-CN" altLang="en-US" sz="3200" dirty="0"/>
          </a:p>
          <a:p>
            <a:pPr marL="0" indent="0">
              <a:buNone/>
            </a:pPr>
            <a:r>
              <a:rPr lang="zh-CN" altLang="en-US" sz="3200" dirty="0" smtClean="0"/>
              <a:t> 例如</a:t>
            </a:r>
            <a:r>
              <a:rPr lang="en-US" altLang="zh-CN" sz="3200" dirty="0"/>
              <a:t>:7</a:t>
            </a:r>
            <a:r>
              <a:rPr lang="zh-CN" altLang="en-US" sz="3200" dirty="0"/>
              <a:t>个人的年龄分别是</a:t>
            </a:r>
            <a:r>
              <a:rPr lang="en-US" altLang="zh-CN" sz="3200" dirty="0"/>
              <a:t>16</a:t>
            </a:r>
            <a:r>
              <a:rPr lang="zh-CN" altLang="en-US" sz="3200" dirty="0"/>
              <a:t>，</a:t>
            </a:r>
            <a:r>
              <a:rPr lang="en-US" altLang="zh-CN" sz="3200" dirty="0"/>
              <a:t>17</a:t>
            </a:r>
            <a:r>
              <a:rPr lang="zh-CN" altLang="en-US" sz="3200" dirty="0"/>
              <a:t>，</a:t>
            </a:r>
            <a:r>
              <a:rPr lang="en-US" altLang="zh-CN" sz="3200" dirty="0"/>
              <a:t>17</a:t>
            </a:r>
            <a:r>
              <a:rPr lang="zh-CN" altLang="en-US" sz="3200" dirty="0"/>
              <a:t>，</a:t>
            </a:r>
            <a:r>
              <a:rPr lang="en-US" altLang="zh-CN" sz="3200" dirty="0"/>
              <a:t>20</a:t>
            </a:r>
            <a:r>
              <a:rPr lang="zh-CN" altLang="en-US" sz="3200" dirty="0" smtClean="0"/>
              <a:t>， </a:t>
            </a:r>
            <a:r>
              <a:rPr lang="en-US" altLang="zh-CN" sz="3200" dirty="0" smtClean="0"/>
              <a:t>54</a:t>
            </a:r>
            <a:r>
              <a:rPr lang="zh-CN" altLang="en-US" sz="3200" dirty="0" smtClean="0"/>
              <a:t>，</a:t>
            </a:r>
            <a:r>
              <a:rPr lang="en-US" altLang="zh-CN" sz="3200" dirty="0"/>
              <a:t>88</a:t>
            </a:r>
            <a:r>
              <a:rPr lang="zh-CN" altLang="en-US" sz="3200" dirty="0"/>
              <a:t>，</a:t>
            </a:r>
            <a:r>
              <a:rPr lang="en-US" altLang="zh-CN" sz="3200" dirty="0"/>
              <a:t>89</a:t>
            </a:r>
            <a:r>
              <a:rPr lang="zh-CN" altLang="en-US" sz="3200" dirty="0" smtClean="0"/>
              <a:t>。</a:t>
            </a:r>
            <a:endParaRPr lang="en-US" altLang="zh-CN" sz="3200" dirty="0" smtClean="0"/>
          </a:p>
          <a:p>
            <a:pPr marL="0" indent="0">
              <a:buNone/>
            </a:pPr>
            <a:r>
              <a:rPr lang="zh-CN" altLang="en-US" sz="3200" dirty="0" smtClean="0"/>
              <a:t>众数是</a:t>
            </a:r>
            <a:r>
              <a:rPr lang="en-US" altLang="zh-CN" sz="3200" dirty="0" smtClean="0"/>
              <a:t>17</a:t>
            </a:r>
            <a:r>
              <a:rPr lang="zh-CN" altLang="en-US" sz="3200" dirty="0" smtClean="0"/>
              <a:t>，中位数是</a:t>
            </a:r>
            <a:r>
              <a:rPr lang="en-US" altLang="zh-CN" sz="3200" dirty="0" smtClean="0"/>
              <a:t>20.</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76672"/>
            <a:ext cx="8229600" cy="1080120"/>
          </a:xfrm>
        </p:spPr>
        <p:txBody>
          <a:bodyPr>
            <a:noAutofit/>
          </a:bodyPr>
          <a:lstStyle/>
          <a:p>
            <a:r>
              <a:rPr lang="zh-CN" altLang="en-US" sz="6600" dirty="0"/>
              <a:t>注意：</a:t>
            </a:r>
          </a:p>
        </p:txBody>
      </p:sp>
      <p:sp>
        <p:nvSpPr>
          <p:cNvPr id="3" name="内容占位符 2"/>
          <p:cNvSpPr>
            <a:spLocks noGrp="1"/>
          </p:cNvSpPr>
          <p:nvPr>
            <p:ph sz="quarter" idx="1"/>
          </p:nvPr>
        </p:nvSpPr>
        <p:spPr>
          <a:xfrm>
            <a:off x="457200" y="1772816"/>
            <a:ext cx="8229600" cy="4353347"/>
          </a:xfrm>
        </p:spPr>
        <p:txBody>
          <a:bodyPr>
            <a:normAutofit/>
          </a:bodyPr>
          <a:lstStyle/>
          <a:p>
            <a:r>
              <a:rPr lang="zh-CN" altLang="en-US" sz="3200" dirty="0" smtClean="0"/>
              <a:t>    在</a:t>
            </a:r>
            <a:r>
              <a:rPr lang="zh-CN" altLang="en-US" sz="3200" dirty="0"/>
              <a:t>群体数量较多的情况下</a:t>
            </a:r>
            <a:r>
              <a:rPr lang="zh-CN" altLang="en-US" sz="3200" dirty="0" smtClean="0"/>
              <a:t>，计算年龄的平均数时，要在平均数的基础上加</a:t>
            </a:r>
            <a:r>
              <a:rPr lang="en-US" altLang="zh-CN" sz="3200" dirty="0" smtClean="0"/>
              <a:t>0.5</a:t>
            </a:r>
            <a:r>
              <a:rPr lang="zh-CN" altLang="en-US" sz="3200" dirty="0" smtClean="0"/>
              <a:t>。比如：全国</a:t>
            </a:r>
            <a:r>
              <a:rPr lang="en-US" altLang="zh-CN" sz="3200" dirty="0" smtClean="0"/>
              <a:t>25</a:t>
            </a:r>
            <a:r>
              <a:rPr lang="zh-CN" altLang="en-US" sz="3200" dirty="0" smtClean="0"/>
              <a:t>岁的人，在一年这个时间取值内是均匀分布的，也就是说平均年龄是</a:t>
            </a:r>
            <a:r>
              <a:rPr lang="en-US" altLang="zh-CN" sz="3200" dirty="0" smtClean="0"/>
              <a:t>25.5</a:t>
            </a:r>
            <a:r>
              <a:rPr lang="zh-CN" altLang="en-US" sz="3200" dirty="0" smtClean="0"/>
              <a:t>岁。</a:t>
            </a:r>
            <a:endParaRPr lang="zh-CN" altLang="en-US" sz="3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smtClean="0"/>
              <a:t>平均数、中位数、众数的比较</a:t>
            </a:r>
            <a:endParaRPr lang="zh-CN" altLang="en-US" sz="4400" dirty="0"/>
          </a:p>
        </p:txBody>
      </p:sp>
      <p:sp>
        <p:nvSpPr>
          <p:cNvPr id="3" name="内容占位符 2"/>
          <p:cNvSpPr>
            <a:spLocks noGrp="1"/>
          </p:cNvSpPr>
          <p:nvPr>
            <p:ph sz="quarter" idx="1"/>
          </p:nvPr>
        </p:nvSpPr>
        <p:spPr>
          <a:xfrm>
            <a:off x="457200" y="1600200"/>
            <a:ext cx="8021320" cy="4873625"/>
          </a:xfrm>
        </p:spPr>
        <p:txBody>
          <a:bodyPr>
            <a:normAutofit/>
          </a:bodyPr>
          <a:lstStyle/>
          <a:p>
            <a:pPr marL="0" indent="0">
              <a:buNone/>
            </a:pPr>
            <a:r>
              <a:rPr lang="en-US" altLang="zh-CN" dirty="0" smtClean="0"/>
              <a:t>1</a:t>
            </a:r>
            <a:r>
              <a:rPr lang="zh-CN" altLang="en-US" dirty="0" smtClean="0"/>
              <a:t>、均值比中位数、众数对数据的概括能力要强。</a:t>
            </a:r>
            <a:endParaRPr lang="en-US" altLang="zh-CN" dirty="0" smtClean="0"/>
          </a:p>
          <a:p>
            <a:pPr marL="0" indent="0">
              <a:buNone/>
            </a:pPr>
            <a:r>
              <a:rPr lang="en-US" altLang="zh-CN" dirty="0" smtClean="0"/>
              <a:t>2</a:t>
            </a:r>
            <a:r>
              <a:rPr lang="zh-CN" altLang="en-US" dirty="0" smtClean="0"/>
              <a:t>、相对于中位数和众数而言，均值对数据的灵敏度更大。</a:t>
            </a:r>
            <a:endParaRPr lang="en-US" altLang="zh-CN" dirty="0" smtClean="0"/>
          </a:p>
          <a:p>
            <a:pPr marL="0" indent="0">
              <a:buNone/>
            </a:pPr>
            <a:r>
              <a:rPr lang="en-US" altLang="zh-CN" dirty="0" smtClean="0"/>
              <a:t>3</a:t>
            </a:r>
            <a:r>
              <a:rPr lang="zh-CN" altLang="en-US" dirty="0" smtClean="0"/>
              <a:t>、均值比中位数众数偏于分析和计算。</a:t>
            </a:r>
            <a:endParaRPr lang="en-US" altLang="zh-CN" dirty="0" smtClean="0"/>
          </a:p>
          <a:p>
            <a:pPr marL="0" indent="0">
              <a:buNone/>
            </a:pPr>
            <a:r>
              <a:rPr lang="en-US" altLang="zh-CN" dirty="0" smtClean="0"/>
              <a:t>4</a:t>
            </a:r>
            <a:r>
              <a:rPr lang="zh-CN" altLang="en-US" dirty="0" smtClean="0"/>
              <a:t>、均值的抗耐性较差，容易受个别和少数极端值的影响。</a:t>
            </a:r>
            <a:endParaRPr lang="en-US" altLang="zh-CN" dirty="0" smtClean="0"/>
          </a:p>
          <a:p>
            <a:pPr marL="0" indent="0">
              <a:buNone/>
            </a:pPr>
            <a:r>
              <a:rPr lang="en-US" altLang="zh-CN" dirty="0" smtClean="0"/>
              <a:t>5</a:t>
            </a:r>
            <a:r>
              <a:rPr lang="zh-CN" altLang="en-US" dirty="0" smtClean="0"/>
              <a:t>、均值适用范围比中位数众数窄。</a:t>
            </a:r>
          </a:p>
          <a:p>
            <a:pPr marL="0" indent="0">
              <a:buNone/>
            </a:pPr>
            <a:r>
              <a:rPr lang="zh-CN" altLang="en-US" dirty="0" smtClean="0"/>
              <a:t>均值只适用于定距和定比变量。</a:t>
            </a:r>
          </a:p>
          <a:p>
            <a:pPr marL="0" indent="0">
              <a:buNone/>
            </a:pPr>
            <a:r>
              <a:rPr lang="zh-CN" altLang="en-US" dirty="0" smtClean="0"/>
              <a:t>众数适合于</a:t>
            </a:r>
            <a:r>
              <a:rPr lang="zh-CN" altLang="en-US" dirty="0" smtClean="0">
                <a:solidFill>
                  <a:srgbClr val="FF0000"/>
                </a:solidFill>
              </a:rPr>
              <a:t>定距、定序、定比、定类</a:t>
            </a:r>
            <a:r>
              <a:rPr lang="zh-CN" altLang="en-US" dirty="0" smtClean="0"/>
              <a:t>变量。</a:t>
            </a:r>
          </a:p>
          <a:p>
            <a:pPr marL="0" indent="0">
              <a:buNone/>
            </a:pPr>
            <a:r>
              <a:rPr lang="zh-CN" altLang="en-US" dirty="0" smtClean="0"/>
              <a:t>中位数适用于定序、定比、定距变量。</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smtClean="0">
                <a:solidFill>
                  <a:srgbClr val="FF0000"/>
                </a:solidFill>
              </a:rPr>
              <a:t>一、什么是定量研究</a:t>
            </a:r>
          </a:p>
        </p:txBody>
      </p:sp>
      <p:sp>
        <p:nvSpPr>
          <p:cNvPr id="3" name="内容占位符 2"/>
          <p:cNvSpPr>
            <a:spLocks noGrp="1"/>
          </p:cNvSpPr>
          <p:nvPr>
            <p:ph sz="quarter" idx="1"/>
          </p:nvPr>
        </p:nvSpPr>
        <p:spPr>
          <a:xfrm>
            <a:off x="457200" y="1600200"/>
            <a:ext cx="8224520" cy="4873625"/>
          </a:xfrm>
        </p:spPr>
        <p:txBody>
          <a:bodyPr/>
          <a:lstStyle/>
          <a:p>
            <a:pPr marL="0" indent="0">
              <a:buNone/>
            </a:pPr>
            <a:r>
              <a:rPr lang="zh-CN" altLang="en-US" sz="2800" dirty="0" smtClean="0"/>
              <a:t>定量</a:t>
            </a:r>
            <a:r>
              <a:rPr lang="zh-CN" altLang="en-US" sz="2800" dirty="0"/>
              <a:t>研究是指确定事物某方面量的规定性的科学研究，就是</a:t>
            </a:r>
            <a:r>
              <a:rPr lang="zh-CN" altLang="en-US" sz="2800" dirty="0">
                <a:solidFill>
                  <a:srgbClr val="FF0000"/>
                </a:solidFill>
              </a:rPr>
              <a:t>将问题与现象用</a:t>
            </a:r>
            <a:r>
              <a:rPr lang="zh-CN" altLang="en-US" sz="2800" b="1" dirty="0" smtClean="0">
                <a:solidFill>
                  <a:srgbClr val="FF0000"/>
                </a:solidFill>
              </a:rPr>
              <a:t>数字和量度</a:t>
            </a:r>
            <a:r>
              <a:rPr lang="zh-CN" altLang="en-US" sz="2800" dirty="0" smtClean="0">
                <a:solidFill>
                  <a:srgbClr val="FF0000"/>
                </a:solidFill>
              </a:rPr>
              <a:t>来</a:t>
            </a:r>
            <a:r>
              <a:rPr lang="zh-CN" altLang="en-US" sz="2800" dirty="0">
                <a:solidFill>
                  <a:srgbClr val="FF0000"/>
                </a:solidFill>
              </a:rPr>
              <a:t>表示</a:t>
            </a:r>
            <a:r>
              <a:rPr lang="zh-CN" altLang="en-US" sz="2800" dirty="0"/>
              <a:t>，进而去分析、考验、解释，从而获得意义的研究方法和过程</a:t>
            </a:r>
            <a:r>
              <a:rPr lang="zh-CN" altLang="en-US" sz="2800" dirty="0" smtClean="0"/>
              <a:t>。</a:t>
            </a:r>
          </a:p>
          <a:p>
            <a:pPr marL="0" indent="0">
              <a:buNone/>
            </a:pPr>
            <a:endParaRPr lang="en-US" altLang="zh-CN" sz="2800" dirty="0" smtClean="0"/>
          </a:p>
          <a:p>
            <a:pPr marL="0" indent="0">
              <a:buNone/>
            </a:pPr>
            <a:r>
              <a:rPr lang="zh-CN" altLang="en-US" sz="2800" dirty="0"/>
              <a:t>定量研究主要以数据、模式、图形等来表达。定量研究通过对研究对象的特征按某种标准作量的比较来</a:t>
            </a:r>
            <a:r>
              <a:rPr lang="zh-CN" altLang="en-US" sz="2800" dirty="0">
                <a:solidFill>
                  <a:srgbClr val="FF0000"/>
                </a:solidFill>
              </a:rPr>
              <a:t>测定对象特征数值</a:t>
            </a:r>
            <a:r>
              <a:rPr lang="zh-CN" altLang="en-US" sz="2800" dirty="0"/>
              <a:t>，或求出</a:t>
            </a:r>
            <a:r>
              <a:rPr lang="zh-CN" altLang="en-US" sz="2800" dirty="0">
                <a:solidFill>
                  <a:srgbClr val="FF0000"/>
                </a:solidFill>
              </a:rPr>
              <a:t>某些因素间的量的变化规律</a:t>
            </a:r>
            <a:r>
              <a:rPr lang="zh-CN" altLang="en-US" sz="2800" dirty="0"/>
              <a:t>。</a:t>
            </a:r>
            <a:endParaRPr lang="en-US" altLang="zh-CN" sz="28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smtClean="0"/>
              <a:t>3</a:t>
            </a:r>
            <a:r>
              <a:rPr lang="zh-CN" altLang="en-US" sz="4800" dirty="0" smtClean="0"/>
              <a:t>、离散趋势分析</a:t>
            </a:r>
            <a:endParaRPr lang="zh-CN" altLang="en-US" sz="4800" dirty="0"/>
          </a:p>
        </p:txBody>
      </p:sp>
      <p:sp>
        <p:nvSpPr>
          <p:cNvPr id="3" name="内容占位符 2"/>
          <p:cNvSpPr>
            <a:spLocks noGrp="1"/>
          </p:cNvSpPr>
          <p:nvPr>
            <p:ph sz="quarter" idx="1"/>
          </p:nvPr>
        </p:nvSpPr>
        <p:spPr>
          <a:xfrm>
            <a:off x="457200" y="1600200"/>
            <a:ext cx="8182610" cy="4873625"/>
          </a:xfrm>
        </p:spPr>
        <p:txBody>
          <a:bodyPr>
            <a:normAutofit/>
          </a:bodyPr>
          <a:lstStyle/>
          <a:p>
            <a:pPr marL="0" indent="0">
              <a:buNone/>
            </a:pPr>
            <a:r>
              <a:rPr lang="zh-CN" altLang="en-US" sz="2800" dirty="0" smtClean="0"/>
              <a:t>离散趋势分析指的是用一个特殊的数值来反应一组数据相互之间的离散程度。也可以说是指测量值围绕中心值（比如平均数）的分布。离散程度的测量方式有极差、标准差、四分互差等。</a:t>
            </a:r>
            <a:endParaRPr lang="en-US" altLang="zh-CN" sz="2800" dirty="0" smtClean="0"/>
          </a:p>
          <a:p>
            <a:pPr marL="0" indent="0">
              <a:buNone/>
            </a:pPr>
            <a:r>
              <a:rPr lang="zh-CN" altLang="en-US" sz="2800" dirty="0" smtClean="0"/>
              <a:t>（</a:t>
            </a:r>
            <a:r>
              <a:rPr lang="en-US" altLang="zh-CN" sz="2800" dirty="0" smtClean="0"/>
              <a:t>1</a:t>
            </a:r>
            <a:r>
              <a:rPr lang="zh-CN" altLang="en-US" sz="2800" dirty="0" smtClean="0"/>
              <a:t>）最简单的离散测量是</a:t>
            </a:r>
            <a:r>
              <a:rPr lang="zh-CN" altLang="en-US" sz="2800" dirty="0" smtClean="0">
                <a:solidFill>
                  <a:srgbClr val="FF0000"/>
                </a:solidFill>
              </a:rPr>
              <a:t>极差</a:t>
            </a:r>
            <a:r>
              <a:rPr lang="zh-CN" altLang="en-US" sz="2800" dirty="0" smtClean="0"/>
              <a:t>：即最大值与最小值之间的差距。比如说，我们不仅可知道学院研究生的平均年龄是</a:t>
            </a:r>
            <a:r>
              <a:rPr lang="en-US" altLang="zh-CN" sz="2800" dirty="0" smtClean="0"/>
              <a:t>25.89</a:t>
            </a:r>
            <a:r>
              <a:rPr lang="zh-CN" altLang="en-US" sz="2800" dirty="0" smtClean="0"/>
              <a:t>岁，还可以说他们的年龄分布是</a:t>
            </a:r>
            <a:r>
              <a:rPr lang="en-US" altLang="zh-CN" sz="2800" dirty="0" smtClean="0"/>
              <a:t>23-29</a:t>
            </a:r>
            <a:r>
              <a:rPr lang="zh-CN" altLang="en-US" sz="2800" dirty="0" smtClean="0"/>
              <a:t>岁。</a:t>
            </a:r>
            <a:endParaRPr lang="zh-CN" alt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922114"/>
          </a:xfrm>
        </p:spPr>
        <p:txBody>
          <a:bodyPr>
            <a:normAutofit fontScale="90000"/>
          </a:bodyPr>
          <a:lstStyle/>
          <a:p>
            <a:r>
              <a:rPr lang="zh-CN" altLang="en-US" dirty="0" smtClean="0"/>
              <a:t>（</a:t>
            </a:r>
            <a:r>
              <a:rPr lang="en-US" altLang="zh-CN" dirty="0" smtClean="0"/>
              <a:t>2</a:t>
            </a:r>
            <a:r>
              <a:rPr lang="zh-CN" altLang="en-US" dirty="0" smtClean="0"/>
              <a:t>）还有</a:t>
            </a:r>
            <a:r>
              <a:rPr lang="zh-CN" altLang="en-US" dirty="0"/>
              <a:t>一个比较复杂的离散趋势测量方式</a:t>
            </a:r>
            <a:r>
              <a:rPr lang="zh-CN" altLang="en-US" dirty="0" smtClean="0"/>
              <a:t>是标准差</a:t>
            </a:r>
            <a:r>
              <a:rPr lang="zh-CN" altLang="en-US" dirty="0"/>
              <a:t>。</a:t>
            </a:r>
          </a:p>
        </p:txBody>
      </p:sp>
      <p:sp>
        <p:nvSpPr>
          <p:cNvPr id="3" name="内容占位符 2"/>
          <p:cNvSpPr>
            <a:spLocks noGrp="1"/>
          </p:cNvSpPr>
          <p:nvPr>
            <p:ph sz="quarter" idx="1"/>
          </p:nvPr>
        </p:nvSpPr>
        <p:spPr/>
        <p:txBody>
          <a:bodyPr>
            <a:normAutofit lnSpcReduction="10000"/>
          </a:bodyPr>
          <a:lstStyle/>
          <a:p>
            <a:r>
              <a:rPr lang="zh-CN" altLang="en-US" sz="2400" b="1" dirty="0" smtClean="0"/>
              <a:t>标准差本质上是</a:t>
            </a:r>
            <a:r>
              <a:rPr lang="zh-CN" altLang="en-US" sz="2400" b="1" dirty="0"/>
              <a:t>某套资料的变异程度的指标。高的标准差意味着资料比较离散，低的标准差意味着资料比较</a:t>
            </a:r>
            <a:r>
              <a:rPr lang="zh-CN" altLang="en-US" sz="2400" b="1" dirty="0" smtClean="0"/>
              <a:t>聚集，离散程度小。如右图</a:t>
            </a:r>
            <a:r>
              <a:rPr lang="zh-CN" altLang="en-US" sz="2400" b="1" dirty="0"/>
              <a:t>所示，说明了这个观点</a:t>
            </a:r>
            <a:r>
              <a:rPr lang="zh-CN" altLang="en-US" sz="2400" b="1" dirty="0" smtClean="0"/>
              <a:t>。</a:t>
            </a:r>
          </a:p>
          <a:p>
            <a:r>
              <a:rPr lang="zh-CN" altLang="en-US" sz="2400" b="1" dirty="0" smtClean="0"/>
              <a:t>职业选手的平均得分为</a:t>
            </a:r>
            <a:r>
              <a:rPr lang="en-US" altLang="zh-CN" sz="2400" b="1" dirty="0" smtClean="0"/>
              <a:t>80</a:t>
            </a:r>
            <a:r>
              <a:rPr lang="zh-CN" altLang="en-US" sz="2400" b="1" dirty="0" smtClean="0"/>
              <a:t>，但是很稳定（较小的标准差）；业余选手的得分平均得分也为</a:t>
            </a:r>
            <a:r>
              <a:rPr lang="en-US" altLang="zh-CN" sz="2400" b="1" dirty="0" smtClean="0"/>
              <a:t>80</a:t>
            </a:r>
            <a:r>
              <a:rPr lang="zh-CN" altLang="en-US" sz="2400" b="1" dirty="0" smtClean="0"/>
              <a:t>，但是不稳定（较高的标准差），有时表现很好，有时表现很差。</a:t>
            </a:r>
            <a:endParaRPr lang="zh-CN" altLang="en-US" sz="2400" b="1" dirty="0"/>
          </a:p>
        </p:txBody>
      </p:sp>
      <p:pic>
        <p:nvPicPr>
          <p:cNvPr id="2050" name="Picture 2"/>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4644008" y="980728"/>
            <a:ext cx="4038600" cy="241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356992"/>
            <a:ext cx="4032448" cy="2962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548680"/>
            <a:ext cx="8229600" cy="5577483"/>
          </a:xfrm>
        </p:spPr>
        <p:txBody>
          <a:bodyPr>
            <a:normAutofit fontScale="92500"/>
          </a:bodyPr>
          <a:lstStyle/>
          <a:p>
            <a:r>
              <a:rPr lang="zh-CN" altLang="en-US" dirty="0" smtClean="0"/>
              <a:t>  </a:t>
            </a:r>
            <a:endParaRPr lang="en-US" altLang="zh-CN" dirty="0" smtClean="0"/>
          </a:p>
          <a:p>
            <a:pPr marL="0" indent="0">
              <a:buNone/>
            </a:pPr>
            <a:r>
              <a:rPr lang="zh-CN" altLang="en-US" dirty="0" smtClean="0"/>
              <a:t>标准差的公式为：</a:t>
            </a:r>
            <a:endParaRPr lang="en-US" altLang="zh-CN" dirty="0" smtClean="0"/>
          </a:p>
          <a:p>
            <a:pPr marL="0" indent="0">
              <a:buNone/>
            </a:pPr>
            <a:endParaRPr lang="en-US" altLang="zh-CN" dirty="0"/>
          </a:p>
          <a:p>
            <a:pPr marL="0" indent="0">
              <a:buNone/>
            </a:pPr>
            <a:r>
              <a:rPr lang="zh-CN" altLang="en-US" dirty="0" smtClean="0"/>
              <a:t>标准差可以对相应的集中趋势（平均数）的代表性做出补充说明。标准差越小，越具有代表性。</a:t>
            </a:r>
            <a:endParaRPr lang="en-US" altLang="zh-CN" dirty="0" smtClean="0"/>
          </a:p>
          <a:p>
            <a:pPr marL="0" indent="0">
              <a:buNone/>
            </a:pPr>
            <a:r>
              <a:rPr lang="zh-CN" altLang="en-US" dirty="0" smtClean="0"/>
              <a:t>例</a:t>
            </a:r>
            <a:r>
              <a:rPr lang="en-US" altLang="zh-CN" dirty="0" smtClean="0"/>
              <a:t>:</a:t>
            </a:r>
            <a:r>
              <a:rPr lang="zh-CN" altLang="en-US" dirty="0" smtClean="0"/>
              <a:t>某校三个系各选</a:t>
            </a:r>
            <a:r>
              <a:rPr lang="en-US" altLang="zh-CN" dirty="0" smtClean="0"/>
              <a:t>5</a:t>
            </a:r>
            <a:r>
              <a:rPr lang="zh-CN" altLang="en-US" dirty="0" smtClean="0"/>
              <a:t>名同学，参加智力竞赛，他们的成绩如下：</a:t>
            </a:r>
            <a:endParaRPr lang="en-US" altLang="zh-CN" dirty="0" smtClean="0"/>
          </a:p>
          <a:p>
            <a:pPr marL="0" indent="0">
              <a:buNone/>
            </a:pPr>
            <a:r>
              <a:rPr lang="zh-CN" altLang="en-US" dirty="0" smtClean="0"/>
              <a:t>              中文系：</a:t>
            </a:r>
            <a:r>
              <a:rPr lang="en-US" altLang="zh-CN" dirty="0" smtClean="0"/>
              <a:t>78 79 80 81 82        =80</a:t>
            </a:r>
          </a:p>
          <a:p>
            <a:pPr marL="0" indent="0">
              <a:buNone/>
            </a:pPr>
            <a:r>
              <a:rPr lang="zh-CN" altLang="en-US" dirty="0" smtClean="0"/>
              <a:t>              数学系：</a:t>
            </a:r>
            <a:r>
              <a:rPr lang="en-US" altLang="zh-CN" dirty="0" smtClean="0"/>
              <a:t>65 72 80 88 95        =80</a:t>
            </a:r>
          </a:p>
          <a:p>
            <a:pPr marL="0" indent="0">
              <a:buNone/>
            </a:pPr>
            <a:r>
              <a:rPr lang="zh-CN" altLang="en-US" dirty="0" smtClean="0"/>
              <a:t>              外语系：</a:t>
            </a:r>
            <a:r>
              <a:rPr lang="en-US" altLang="zh-CN" dirty="0" smtClean="0"/>
              <a:t>35 78 89 98 100      =80</a:t>
            </a:r>
          </a:p>
          <a:p>
            <a:pPr marL="0" indent="0">
              <a:buNone/>
            </a:pPr>
            <a:r>
              <a:rPr lang="en-US" altLang="zh-CN" dirty="0" smtClean="0"/>
              <a:t>S</a:t>
            </a:r>
            <a:r>
              <a:rPr lang="zh-CN" altLang="en-US" dirty="0" smtClean="0"/>
              <a:t>（中文系）</a:t>
            </a:r>
            <a:r>
              <a:rPr lang="en-US" altLang="zh-CN" dirty="0" smtClean="0"/>
              <a:t>=1.414</a:t>
            </a:r>
            <a:r>
              <a:rPr lang="zh-CN" altLang="en-US" dirty="0" smtClean="0"/>
              <a:t>（分）；</a:t>
            </a:r>
            <a:r>
              <a:rPr lang="en-US" altLang="zh-CN" dirty="0" smtClean="0"/>
              <a:t>S</a:t>
            </a:r>
            <a:r>
              <a:rPr lang="zh-CN" altLang="en-US" dirty="0" smtClean="0"/>
              <a:t>（数学系）</a:t>
            </a:r>
            <a:r>
              <a:rPr lang="en-US" altLang="zh-CN" dirty="0" smtClean="0"/>
              <a:t>=10.8</a:t>
            </a:r>
            <a:r>
              <a:rPr lang="zh-CN" altLang="en-US" dirty="0" smtClean="0"/>
              <a:t>（分）</a:t>
            </a:r>
            <a:endParaRPr lang="en-US" altLang="zh-CN" dirty="0" smtClean="0"/>
          </a:p>
          <a:p>
            <a:pPr marL="0" indent="0">
              <a:buNone/>
            </a:pPr>
            <a:r>
              <a:rPr lang="en-US" altLang="zh-CN" dirty="0" smtClean="0"/>
              <a:t>S</a:t>
            </a:r>
            <a:r>
              <a:rPr lang="zh-CN" altLang="en-US" dirty="0" smtClean="0"/>
              <a:t>（外语系）</a:t>
            </a:r>
            <a:r>
              <a:rPr lang="en-US" altLang="zh-CN" dirty="0" smtClean="0"/>
              <a:t>=23.8</a:t>
            </a:r>
            <a:r>
              <a:rPr lang="zh-CN" altLang="en-US" dirty="0" smtClean="0"/>
              <a:t>（分）</a:t>
            </a:r>
            <a:endParaRPr lang="en-US" altLang="zh-CN" dirty="0" smtClean="0"/>
          </a:p>
          <a:p>
            <a:pPr marL="0" indent="0">
              <a:buNone/>
            </a:pPr>
            <a:r>
              <a:rPr lang="zh-CN" altLang="en-US" dirty="0" smtClean="0"/>
              <a:t>从以上结果可以看出，虽然平均分相同，但是中文系的标准差最小，说明队员之间成绩的离散程度最小，同时也说明</a:t>
            </a:r>
            <a:r>
              <a:rPr lang="en-US" altLang="zh-CN" dirty="0" smtClean="0"/>
              <a:t>80</a:t>
            </a:r>
            <a:r>
              <a:rPr lang="zh-CN" altLang="en-US" dirty="0" smtClean="0"/>
              <a:t>分的平均分对中文系的代表性最大，对英文系的代表性最小。</a:t>
            </a:r>
            <a:endParaRPr lang="en-US" altLang="zh-CN" dirty="0" smtClean="0"/>
          </a:p>
          <a:p>
            <a:pPr marL="0" indent="0">
              <a:buNone/>
            </a:pPr>
            <a:endParaRPr lang="en-US" altLang="zh-CN" dirty="0" smtClean="0"/>
          </a:p>
          <a:p>
            <a:pPr marL="0" indent="0">
              <a:buNone/>
            </a:pPr>
            <a:endParaRPr lang="en-US" altLang="zh-CN"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32656"/>
            <a:ext cx="2872690" cy="143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949518"/>
            <a:ext cx="356225" cy="40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046" y="3354690"/>
            <a:ext cx="360363"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045" y="3773056"/>
            <a:ext cx="360363"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flipV="1">
            <a:off x="457200" y="228919"/>
            <a:ext cx="8229600" cy="45719"/>
          </a:xfrm>
        </p:spPr>
        <p:txBody>
          <a:bodyPr>
            <a:normAutofit fontScale="90000"/>
          </a:bodyPr>
          <a:lstStyle/>
          <a:p>
            <a:endParaRPr lang="zh-CN" altLang="en-US" dirty="0"/>
          </a:p>
        </p:txBody>
      </p:sp>
      <p:sp>
        <p:nvSpPr>
          <p:cNvPr id="3" name="内容占位符 2"/>
          <p:cNvSpPr>
            <a:spLocks noGrp="1"/>
          </p:cNvSpPr>
          <p:nvPr>
            <p:ph sz="quarter" idx="1"/>
          </p:nvPr>
        </p:nvSpPr>
        <p:spPr>
          <a:xfrm>
            <a:off x="457200" y="548680"/>
            <a:ext cx="8229600" cy="5577483"/>
          </a:xfrm>
        </p:spPr>
        <p:txBody>
          <a:bodyPr/>
          <a:lstStyle/>
          <a:p>
            <a:endParaRPr lang="en-US" altLang="zh-CN" dirty="0" smtClean="0"/>
          </a:p>
          <a:p>
            <a:pPr marL="0" indent="0">
              <a:buNone/>
            </a:pPr>
            <a:r>
              <a:rPr lang="zh-CN" altLang="en-US" sz="3200" dirty="0" smtClean="0"/>
              <a:t>对于单值分组数据资料，计算标准差的公式略有变化。</a:t>
            </a:r>
            <a:endParaRPr lang="en-US" altLang="zh-CN" sz="3200" dirty="0" smtClean="0"/>
          </a:p>
          <a:p>
            <a:endParaRPr lang="en-US" altLang="zh-CN" sz="3200" dirty="0"/>
          </a:p>
          <a:p>
            <a:endParaRPr lang="en-US" altLang="zh-CN" dirty="0" smtClean="0"/>
          </a:p>
          <a:p>
            <a:endParaRPr lang="en-US" altLang="zh-CN" dirty="0"/>
          </a:p>
          <a:p>
            <a:endParaRPr lang="en-US" altLang="zh-CN" dirty="0" smtClean="0"/>
          </a:p>
          <a:p>
            <a:endParaRPr lang="en-US" altLang="zh-CN" dirty="0"/>
          </a:p>
          <a:p>
            <a:pPr marL="0" indent="0">
              <a:buNone/>
            </a:pPr>
            <a:r>
              <a:rPr lang="zh-CN" altLang="en-US" sz="3200" dirty="0" smtClean="0"/>
              <a:t>其中</a:t>
            </a:r>
            <a:r>
              <a:rPr lang="en-US" altLang="zh-CN" sz="3200" dirty="0" smtClean="0"/>
              <a:t>f</a:t>
            </a:r>
            <a:r>
              <a:rPr lang="zh-CN" altLang="en-US" sz="3200" dirty="0" smtClean="0"/>
              <a:t>为</a:t>
            </a:r>
            <a:r>
              <a:rPr lang="en-US" altLang="zh-CN" sz="3200" dirty="0" smtClean="0"/>
              <a:t>Xi</a:t>
            </a:r>
            <a:r>
              <a:rPr lang="zh-CN" altLang="en-US" sz="3200" dirty="0" smtClean="0"/>
              <a:t>所对应的频数。</a:t>
            </a:r>
            <a:endParaRPr lang="en-US" altLang="zh-CN" sz="3200" dirty="0" smtClean="0"/>
          </a:p>
          <a:p>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3600400" cy="16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a:t>
            </a:r>
            <a:r>
              <a:rPr lang="en-US" altLang="zh-CN" sz="4000" dirty="0" smtClean="0"/>
              <a:t>3</a:t>
            </a:r>
            <a:r>
              <a:rPr lang="zh-CN" altLang="en-US" sz="4000" dirty="0" smtClean="0"/>
              <a:t>）四分互差</a:t>
            </a:r>
            <a:endParaRPr lang="zh-CN" altLang="en-US" sz="4000" dirty="0"/>
          </a:p>
        </p:txBody>
      </p:sp>
      <p:sp>
        <p:nvSpPr>
          <p:cNvPr id="3" name="内容占位符 2"/>
          <p:cNvSpPr>
            <a:spLocks noGrp="1"/>
          </p:cNvSpPr>
          <p:nvPr>
            <p:ph sz="quarter" idx="1"/>
          </p:nvPr>
        </p:nvSpPr>
        <p:spPr>
          <a:xfrm>
            <a:off x="457200" y="1600200"/>
            <a:ext cx="8156575" cy="4873625"/>
          </a:xfrm>
        </p:spPr>
        <p:txBody>
          <a:bodyPr/>
          <a:lstStyle/>
          <a:p>
            <a:pPr marL="0" indent="0">
              <a:buNone/>
            </a:pPr>
            <a:r>
              <a:rPr lang="zh-CN" altLang="en-US" dirty="0" smtClean="0"/>
              <a:t>是去掉最小的四分之一的观察值和最大的四分之一的观察值后，所剩下的中间部分观察值得极差。四分互差是与中位数相对应的离散趋势，说明了中位数对一组数据的代表程度。</a:t>
            </a:r>
            <a:endParaRPr lang="en-US" altLang="zh-CN" dirty="0" smtClean="0"/>
          </a:p>
          <a:p>
            <a:pPr marL="0" indent="0">
              <a:buNone/>
            </a:pPr>
            <a:r>
              <a:rPr lang="zh-CN" altLang="en-US" dirty="0" smtClean="0"/>
              <a:t>例如最高的那个四分之一的分数范围为</a:t>
            </a:r>
            <a:r>
              <a:rPr lang="en-US" altLang="zh-CN" dirty="0" smtClean="0"/>
              <a:t>120-150</a:t>
            </a:r>
            <a:r>
              <a:rPr lang="zh-CN" altLang="en-US" dirty="0" smtClean="0"/>
              <a:t>，而最低的那个四分之一的分数范围为</a:t>
            </a:r>
            <a:r>
              <a:rPr lang="en-US" altLang="zh-CN" dirty="0" smtClean="0"/>
              <a:t>60-90</a:t>
            </a:r>
            <a:r>
              <a:rPr lang="zh-CN" altLang="en-US" dirty="0" smtClean="0"/>
              <a:t>，那么就 可以得出四分互差为</a:t>
            </a:r>
            <a:r>
              <a:rPr lang="en-US" altLang="zh-CN" dirty="0" smtClean="0"/>
              <a:t>120-90=30</a:t>
            </a:r>
            <a:r>
              <a:rPr lang="zh-CN" altLang="en-US" dirty="0" smtClean="0"/>
              <a:t>。</a:t>
            </a:r>
            <a:endParaRPr lang="en-US" altLang="zh-CN" dirty="0" smtClean="0"/>
          </a:p>
          <a:p>
            <a:pPr marL="0" indent="0">
              <a:buNone/>
            </a:pPr>
            <a:r>
              <a:rPr lang="zh-CN" altLang="en-US" dirty="0" smtClean="0"/>
              <a:t>四分互差越小，说明中间的数据越集中，四分互差越大，说明中间的数据越分散。</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smtClean="0"/>
              <a:t>连续变量和离散变量</a:t>
            </a:r>
            <a:endParaRPr lang="zh-CN" altLang="en-US" sz="4400" dirty="0"/>
          </a:p>
        </p:txBody>
      </p:sp>
      <p:sp>
        <p:nvSpPr>
          <p:cNvPr id="3" name="内容占位符 2"/>
          <p:cNvSpPr>
            <a:spLocks noGrp="1"/>
          </p:cNvSpPr>
          <p:nvPr>
            <p:ph sz="quarter" idx="1"/>
          </p:nvPr>
        </p:nvSpPr>
        <p:spPr>
          <a:xfrm>
            <a:off x="457200" y="1600200"/>
            <a:ext cx="8335645" cy="4873625"/>
          </a:xfrm>
        </p:spPr>
        <p:txBody>
          <a:bodyPr/>
          <a:lstStyle/>
          <a:p>
            <a:pPr marL="0" indent="0">
              <a:buNone/>
            </a:pPr>
            <a:r>
              <a:rPr lang="zh-CN" altLang="en-US" sz="3200" dirty="0"/>
              <a:t>前述的分析方法只适用于连续变量（定比，定距变量），不适用于离散变量（定类或定序变量）。</a:t>
            </a:r>
          </a:p>
          <a:p>
            <a:pPr marL="0" indent="0">
              <a:buNone/>
            </a:pPr>
            <a:r>
              <a:rPr lang="en-US" altLang="zh-CN" sz="3200" dirty="0" smtClean="0"/>
              <a:t>1</a:t>
            </a:r>
            <a:r>
              <a:rPr lang="zh-CN" altLang="en-US" sz="3200" dirty="0" smtClean="0"/>
              <a:t>、连续变量：以微小的速度稳定增加。比如，年龄就稳定的随时间变化逐步增加。</a:t>
            </a:r>
            <a:endParaRPr lang="en-US" altLang="zh-CN" sz="3200" dirty="0" smtClean="0"/>
          </a:p>
          <a:p>
            <a:pPr marL="0" indent="0">
              <a:buNone/>
            </a:pPr>
            <a:r>
              <a:rPr lang="en-US" altLang="zh-CN" sz="3200" dirty="0" smtClean="0"/>
              <a:t>2</a:t>
            </a:r>
            <a:r>
              <a:rPr lang="zh-CN" altLang="en-US" sz="3200" dirty="0" smtClean="0"/>
              <a:t>、离散变量</a:t>
            </a:r>
            <a:r>
              <a:rPr lang="en-US" altLang="zh-CN" sz="3200" dirty="0" smtClean="0"/>
              <a:t>:</a:t>
            </a:r>
            <a:r>
              <a:rPr lang="zh-CN" altLang="en-US" sz="3200" dirty="0" smtClean="0"/>
              <a:t>从一个类别跳到另一个类别，中间没有联结。比如性别和大学年级</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685800" y="836295"/>
            <a:ext cx="7772400" cy="517525"/>
          </a:xfrm>
        </p:spPr>
        <p:txBody>
          <a:bodyPr anchor="b" anchorCtr="0"/>
          <a:lstStyle/>
          <a:p>
            <a:pPr defTabSz="914400">
              <a:buSzTx/>
              <a:buFontTx/>
              <a:buNone/>
            </a:pPr>
            <a:r>
              <a:rPr lang="zh-CN" sz="3200" kern="1200" baseline="0" dirty="0">
                <a:latin typeface="Verdana" panose="020B0604030504040204" pitchFamily="34" charset="0"/>
                <a:ea typeface="宋体" panose="02010600030101010101" pitchFamily="2" charset="-122"/>
              </a:rPr>
              <a:t>三、</a:t>
            </a:r>
            <a:r>
              <a:rPr lang="zh-CN" altLang="en-US" sz="3200" kern="1200" baseline="0" dirty="0">
                <a:latin typeface="Verdana" panose="020B0604030504040204" pitchFamily="34" charset="0"/>
                <a:ea typeface="宋体" panose="02010600030101010101" pitchFamily="2" charset="-122"/>
              </a:rPr>
              <a:t>抽样</a:t>
            </a:r>
            <a:endParaRPr lang="zh-CN" altLang="en-US" sz="3200" kern="1200" baseline="0">
              <a:latin typeface="Verdana" panose="020B0604030504040204" pitchFamily="34" charset="0"/>
              <a:ea typeface="宋体" panose="02010600030101010101" pitchFamily="2" charset="-122"/>
            </a:endParaRPr>
          </a:p>
        </p:txBody>
      </p:sp>
      <p:sp>
        <p:nvSpPr>
          <p:cNvPr id="3075" name="副标题 3074"/>
          <p:cNvSpPr>
            <a:spLocks noGrp="1"/>
          </p:cNvSpPr>
          <p:nvPr>
            <p:ph type="subTitle" idx="1"/>
          </p:nvPr>
        </p:nvSpPr>
        <p:spPr>
          <a:xfrm>
            <a:off x="755650" y="3284855"/>
            <a:ext cx="4591685" cy="2030095"/>
          </a:xfrm>
        </p:spPr>
        <p:txBody>
          <a:bodyPr anchor="t" anchorCtr="0"/>
          <a:lstStyle/>
          <a:p>
            <a:pPr algn="l" defTabSz="914400">
              <a:lnSpc>
                <a:spcPct val="80000"/>
              </a:lnSpc>
              <a:buSzTx/>
            </a:pPr>
            <a:r>
              <a:rPr lang="en-US" altLang="zh-CN" sz="2400" kern="1200" baseline="0" dirty="0">
                <a:latin typeface="Verdana" panose="020B0604030504040204" pitchFamily="34" charset="0"/>
                <a:ea typeface="宋体" panose="02010600030101010101" pitchFamily="2" charset="-122"/>
              </a:rPr>
              <a:t>1.</a:t>
            </a:r>
            <a:r>
              <a:rPr lang="zh-CN" altLang="en-US" sz="2400" kern="1200" baseline="0" dirty="0">
                <a:latin typeface="Verdana" panose="020B0604030504040204" pitchFamily="34" charset="0"/>
                <a:ea typeface="宋体" panose="02010600030101010101" pitchFamily="2" charset="-122"/>
              </a:rPr>
              <a:t>基本概念</a:t>
            </a:r>
          </a:p>
          <a:p>
            <a:pPr algn="l" defTabSz="914400">
              <a:lnSpc>
                <a:spcPct val="80000"/>
              </a:lnSpc>
              <a:buSzTx/>
            </a:pPr>
            <a:r>
              <a:rPr lang="en-US" altLang="zh-CN" sz="2400" kern="1200" baseline="0" dirty="0">
                <a:latin typeface="Verdana" panose="020B0604030504040204" pitchFamily="34" charset="0"/>
                <a:ea typeface="宋体" panose="02010600030101010101" pitchFamily="2" charset="-122"/>
              </a:rPr>
              <a:t>2.</a:t>
            </a:r>
            <a:r>
              <a:rPr lang="zh-CN" altLang="en-US" sz="2400" kern="1200" baseline="0" dirty="0">
                <a:latin typeface="Verdana" panose="020B0604030504040204" pitchFamily="34" charset="0"/>
                <a:ea typeface="宋体" panose="02010600030101010101" pitchFamily="2" charset="-122"/>
              </a:rPr>
              <a:t>抽样的作用</a:t>
            </a:r>
          </a:p>
          <a:p>
            <a:pPr algn="l" defTabSz="914400">
              <a:lnSpc>
                <a:spcPct val="80000"/>
              </a:lnSpc>
              <a:buSzTx/>
            </a:pPr>
            <a:r>
              <a:rPr lang="en-US" altLang="zh-CN" sz="2400" kern="1200" baseline="0" dirty="0">
                <a:latin typeface="Verdana" panose="020B0604030504040204" pitchFamily="34" charset="0"/>
                <a:ea typeface="宋体" panose="02010600030101010101" pitchFamily="2" charset="-122"/>
              </a:rPr>
              <a:t>3.</a:t>
            </a:r>
            <a:r>
              <a:rPr lang="zh-CN" altLang="en-US" sz="2400" kern="1200" baseline="0" dirty="0">
                <a:latin typeface="Verdana" panose="020B0604030504040204" pitchFamily="34" charset="0"/>
                <a:ea typeface="宋体" panose="02010600030101010101" pitchFamily="2" charset="-122"/>
              </a:rPr>
              <a:t>抽样的类型</a:t>
            </a:r>
          </a:p>
          <a:p>
            <a:pPr algn="l" defTabSz="914400">
              <a:lnSpc>
                <a:spcPct val="80000"/>
              </a:lnSpc>
              <a:buSzTx/>
            </a:pPr>
            <a:r>
              <a:rPr lang="en-US" altLang="zh-CN" sz="2400" kern="1200" baseline="0" dirty="0">
                <a:latin typeface="Verdana" panose="020B0604030504040204" pitchFamily="34" charset="0"/>
                <a:ea typeface="宋体" panose="02010600030101010101" pitchFamily="2" charset="-122"/>
              </a:rPr>
              <a:t>4.</a:t>
            </a:r>
            <a:r>
              <a:rPr lang="zh-CN" altLang="en-US" sz="2400" kern="1200" baseline="0" dirty="0">
                <a:latin typeface="Verdana" panose="020B0604030504040204" pitchFamily="34" charset="0"/>
                <a:ea typeface="宋体" panose="02010600030101010101" pitchFamily="2" charset="-122"/>
              </a:rPr>
              <a:t>样本规模</a:t>
            </a:r>
            <a:r>
              <a:rPr lang="zh-CN" altLang="en-US" sz="2400" kern="1200" baseline="0">
                <a:latin typeface="Verdana" panose="020B0604030504040204" pitchFamily="34" charset="0"/>
                <a:ea typeface="宋体" panose="02010600030101010101" pitchFamily="2" charset="-122"/>
              </a:rPr>
              <a:t> </a:t>
            </a:r>
          </a:p>
          <a:p>
            <a:pPr algn="l" defTabSz="914400">
              <a:lnSpc>
                <a:spcPct val="80000"/>
              </a:lnSpc>
              <a:buSzTx/>
            </a:pPr>
            <a:r>
              <a:rPr lang="en-US" altLang="zh-CN" sz="2400" kern="1200" baseline="0" dirty="0">
                <a:latin typeface="Verdana" panose="020B0604030504040204" pitchFamily="34" charset="0"/>
                <a:ea typeface="宋体" panose="02010600030101010101" pitchFamily="2" charset="-122"/>
              </a:rPr>
              <a:t>5.</a:t>
            </a:r>
            <a:r>
              <a:rPr lang="zh-CN" altLang="en-US" sz="2400" kern="1200" baseline="0" dirty="0">
                <a:latin typeface="Verdana" panose="020B0604030504040204" pitchFamily="34" charset="0"/>
                <a:ea typeface="宋体" panose="02010600030101010101" pitchFamily="2" charset="-122"/>
              </a:rPr>
              <a:t>抽样误差</a:t>
            </a:r>
          </a:p>
        </p:txBody>
      </p:sp>
      <p:sp>
        <p:nvSpPr>
          <p:cNvPr id="2" name="文本框 1"/>
          <p:cNvSpPr txBox="1"/>
          <p:nvPr/>
        </p:nvSpPr>
        <p:spPr>
          <a:xfrm>
            <a:off x="755650" y="1412875"/>
            <a:ext cx="7488555" cy="1476375"/>
          </a:xfrm>
          <a:prstGeom prst="rect">
            <a:avLst/>
          </a:prstGeom>
          <a:noFill/>
        </p:spPr>
        <p:txBody>
          <a:bodyPr wrap="square" rtlCol="0" anchor="t">
            <a:spAutoFit/>
          </a:bodyPr>
          <a:lstStyle/>
          <a:p>
            <a:pPr>
              <a:lnSpc>
                <a:spcPct val="90000"/>
              </a:lnSpc>
            </a:pPr>
            <a:r>
              <a:rPr lang="zh-CN" altLang="en-US" sz="2000" dirty="0">
                <a:sym typeface="+mn-ea"/>
              </a:rPr>
              <a:t>现代社会中调查无所不在。抽样调查是应用最广泛的调查方式。</a:t>
            </a:r>
            <a:endParaRPr lang="zh-CN" altLang="en-US" sz="2000" dirty="0"/>
          </a:p>
          <a:p>
            <a:pPr marL="0" indent="0">
              <a:lnSpc>
                <a:spcPct val="90000"/>
              </a:lnSpc>
              <a:buNone/>
            </a:pPr>
            <a:r>
              <a:rPr lang="zh-CN" altLang="en-US" sz="2000" dirty="0">
                <a:sym typeface="+mn-ea"/>
              </a:rPr>
              <a:t> </a:t>
            </a:r>
            <a:endParaRPr lang="zh-CN" altLang="en-US" sz="2000" dirty="0"/>
          </a:p>
          <a:p>
            <a:pPr>
              <a:lnSpc>
                <a:spcPct val="90000"/>
              </a:lnSpc>
            </a:pPr>
            <a:r>
              <a:rPr lang="zh-CN" altLang="en-US" sz="2000" dirty="0">
                <a:sym typeface="+mn-ea"/>
              </a:rPr>
              <a:t>在国内抽样调查应用发展迅速，如人口变动调查，劳动力调查，社会问题研究，电视收视率调查，满意度调查，以及各种民意调查等。</a:t>
            </a:r>
            <a:endParaRPr lang="zh-CN" altLang="en-US" sz="2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a:xfrm>
            <a:off x="574675" y="1052513"/>
            <a:ext cx="8001000" cy="468312"/>
          </a:xfrm>
        </p:spPr>
        <p:txBody>
          <a:bodyPr anchor="b" anchorCtr="0"/>
          <a:lstStyle/>
          <a:p>
            <a:r>
              <a:rPr lang="zh-CN" altLang="en-US" sz="2600" dirty="0"/>
              <a:t>基本概念</a:t>
            </a:r>
          </a:p>
        </p:txBody>
      </p:sp>
      <p:sp>
        <p:nvSpPr>
          <p:cNvPr id="11267" name="文本占位符 11266"/>
          <p:cNvSpPr>
            <a:spLocks noGrp="1"/>
          </p:cNvSpPr>
          <p:nvPr>
            <p:ph type="body" idx="1"/>
          </p:nvPr>
        </p:nvSpPr>
        <p:spPr>
          <a:xfrm>
            <a:off x="539750" y="1752600"/>
            <a:ext cx="8001000" cy="4197350"/>
          </a:xfrm>
        </p:spPr>
        <p:txBody>
          <a:bodyPr/>
          <a:lstStyle/>
          <a:p>
            <a:pPr>
              <a:lnSpc>
                <a:spcPct val="90000"/>
              </a:lnSpc>
            </a:pPr>
            <a:r>
              <a:rPr lang="zh-CN" altLang="en-US" sz="2400" dirty="0">
                <a:ea typeface="黑体" panose="02010609060101010101" pitchFamily="49" charset="-122"/>
              </a:rPr>
              <a:t>总体</a:t>
            </a:r>
          </a:p>
          <a:p>
            <a:pPr lvl="1"/>
            <a:r>
              <a:rPr lang="zh-CN" altLang="en-US" sz="2200" dirty="0">
                <a:ea typeface="楷体_GB2312" pitchFamily="49" charset="-122"/>
              </a:rPr>
              <a:t>总体是构成它的所有元素的集合，而元素是构成总体的最基本单位。</a:t>
            </a:r>
          </a:p>
          <a:p>
            <a:pPr>
              <a:lnSpc>
                <a:spcPct val="90000"/>
              </a:lnSpc>
            </a:pPr>
            <a:r>
              <a:rPr lang="zh-CN" altLang="en-US" sz="2400" dirty="0">
                <a:ea typeface="黑体" panose="02010609060101010101" pitchFamily="49" charset="-122"/>
              </a:rPr>
              <a:t>样本</a:t>
            </a:r>
          </a:p>
          <a:p>
            <a:pPr lvl="1"/>
            <a:r>
              <a:rPr lang="zh-CN" altLang="en-US" sz="2200" dirty="0">
                <a:ea typeface="楷体_GB2312" pitchFamily="49" charset="-122"/>
              </a:rPr>
              <a:t>样本就是从总体中按一定方式抽取出的一部分元素的集合。或者说，一个样本就是总体的一个子集。</a:t>
            </a:r>
          </a:p>
          <a:p>
            <a:pPr>
              <a:lnSpc>
                <a:spcPct val="90000"/>
              </a:lnSpc>
            </a:pPr>
            <a:r>
              <a:rPr lang="zh-CN" altLang="en-US" sz="2400" dirty="0">
                <a:ea typeface="黑体" panose="02010609060101010101" pitchFamily="49" charset="-122"/>
              </a:rPr>
              <a:t>抽样</a:t>
            </a:r>
          </a:p>
          <a:p>
            <a:pPr lvl="1">
              <a:lnSpc>
                <a:spcPct val="90000"/>
              </a:lnSpc>
            </a:pPr>
            <a:r>
              <a:rPr lang="zh-CN" altLang="en-US" sz="2200" dirty="0">
                <a:ea typeface="楷体_GB2312" pitchFamily="49" charset="-122"/>
              </a:rPr>
              <a:t>指的是从组成某个总体的所有元素的集合中，按一定的方式选择或抽取一部分元素的过程。</a:t>
            </a:r>
          </a:p>
          <a:p>
            <a:pPr>
              <a:lnSpc>
                <a:spcPct val="90000"/>
              </a:lnSpc>
            </a:pPr>
            <a:r>
              <a:rPr lang="zh-CN" altLang="en-US" sz="2400" dirty="0">
                <a:ea typeface="黑体" panose="02010609060101010101" pitchFamily="49" charset="-122"/>
              </a:rPr>
              <a:t>抽样单位</a:t>
            </a:r>
          </a:p>
          <a:p>
            <a:pPr lvl="1">
              <a:lnSpc>
                <a:spcPct val="90000"/>
              </a:lnSpc>
            </a:pPr>
            <a:r>
              <a:rPr lang="zh-CN" altLang="en-US" sz="2200" dirty="0">
                <a:ea typeface="楷体_GB2312" pitchFamily="49" charset="-122"/>
              </a:rPr>
              <a:t>就是一次直接的抽样所使用的基本单位。</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a:xfrm>
            <a:off x="574675" y="981075"/>
            <a:ext cx="8001000" cy="539750"/>
          </a:xfrm>
        </p:spPr>
        <p:txBody>
          <a:bodyPr anchor="b" anchorCtr="0"/>
          <a:lstStyle/>
          <a:p>
            <a:r>
              <a:rPr lang="zh-CN" altLang="en-US" sz="2600" dirty="0"/>
              <a:t>基本概念</a:t>
            </a:r>
          </a:p>
        </p:txBody>
      </p:sp>
      <p:sp>
        <p:nvSpPr>
          <p:cNvPr id="12291" name="文本占位符 12290"/>
          <p:cNvSpPr>
            <a:spLocks noGrp="1"/>
          </p:cNvSpPr>
          <p:nvPr>
            <p:ph type="body" idx="1"/>
          </p:nvPr>
        </p:nvSpPr>
        <p:spPr>
          <a:xfrm>
            <a:off x="611188" y="1752600"/>
            <a:ext cx="8064500" cy="4052888"/>
          </a:xfrm>
        </p:spPr>
        <p:txBody>
          <a:bodyPr/>
          <a:lstStyle/>
          <a:p>
            <a:pPr>
              <a:lnSpc>
                <a:spcPct val="90000"/>
              </a:lnSpc>
            </a:pPr>
            <a:r>
              <a:rPr lang="zh-CN" altLang="en-US" sz="2400" dirty="0">
                <a:ea typeface="黑体" panose="02010609060101010101" pitchFamily="49" charset="-122"/>
              </a:rPr>
              <a:t>抽样框</a:t>
            </a:r>
          </a:p>
          <a:p>
            <a:pPr lvl="1">
              <a:buSzPct val="80000"/>
              <a:buFont typeface="Wingdings" panose="05000000000000000000" pitchFamily="2" charset="2"/>
              <a:buChar char="u"/>
            </a:pPr>
            <a:r>
              <a:rPr lang="zh-CN" altLang="en-US" sz="2200" dirty="0">
                <a:ea typeface="楷体_GB2312" pitchFamily="49" charset="-122"/>
              </a:rPr>
              <a:t>又称抽样范围，是一次直接抽样时总体中所有抽样单位的名单。</a:t>
            </a:r>
          </a:p>
          <a:p>
            <a:pPr>
              <a:lnSpc>
                <a:spcPct val="90000"/>
              </a:lnSpc>
            </a:pPr>
            <a:r>
              <a:rPr lang="zh-CN" altLang="en-US" sz="2400" dirty="0">
                <a:ea typeface="黑体" panose="02010609060101010101" pitchFamily="49" charset="-122"/>
              </a:rPr>
              <a:t>参数值</a:t>
            </a:r>
          </a:p>
          <a:p>
            <a:pPr lvl="1">
              <a:buSzPct val="80000"/>
              <a:buFont typeface="Wingdings" panose="05000000000000000000" pitchFamily="2" charset="2"/>
              <a:buChar char="u"/>
            </a:pPr>
            <a:r>
              <a:rPr lang="zh-CN" altLang="en-US" sz="2200" dirty="0">
                <a:ea typeface="楷体_GB2312" pitchFamily="49" charset="-122"/>
              </a:rPr>
              <a:t>也称为总体值，它是关于总体中某一变量的综合描述。（最常见的总体值是某一变量的平均值，总体值只有通过对总体中的每个元素都进行调查或测量才能得到。）</a:t>
            </a:r>
          </a:p>
          <a:p>
            <a:pPr>
              <a:lnSpc>
                <a:spcPct val="90000"/>
              </a:lnSpc>
            </a:pPr>
            <a:r>
              <a:rPr lang="zh-CN" altLang="en-US" sz="2400" dirty="0">
                <a:ea typeface="黑体" panose="02010609060101010101" pitchFamily="49" charset="-122"/>
              </a:rPr>
              <a:t>统计值</a:t>
            </a:r>
          </a:p>
          <a:p>
            <a:pPr lvl="1">
              <a:lnSpc>
                <a:spcPct val="90000"/>
              </a:lnSpc>
              <a:buSzPct val="80000"/>
              <a:buFont typeface="Wingdings" panose="05000000000000000000" pitchFamily="2" charset="2"/>
              <a:buChar char="u"/>
            </a:pPr>
            <a:r>
              <a:rPr lang="zh-CN" altLang="en-US" sz="2200" dirty="0">
                <a:ea typeface="楷体_GB2312" pitchFamily="49" charset="-122"/>
              </a:rPr>
              <a:t>也称为样本值，它是关于样本中某一变量的综合描述。（样本值是从样本的所有元素中计算出来的，它是相应的总体值的估计量。）</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574675" y="1052513"/>
            <a:ext cx="8001000" cy="468312"/>
          </a:xfrm>
        </p:spPr>
        <p:txBody>
          <a:bodyPr anchor="b" anchorCtr="0"/>
          <a:lstStyle/>
          <a:p>
            <a:r>
              <a:rPr lang="zh-CN" altLang="en-US" sz="2600" dirty="0"/>
              <a:t>抽样的作用</a:t>
            </a:r>
          </a:p>
        </p:txBody>
      </p:sp>
      <p:sp>
        <p:nvSpPr>
          <p:cNvPr id="13315" name="文本占位符 13314"/>
          <p:cNvSpPr>
            <a:spLocks noGrp="1"/>
          </p:cNvSpPr>
          <p:nvPr>
            <p:ph type="body" idx="1"/>
          </p:nvPr>
        </p:nvSpPr>
        <p:spPr>
          <a:xfrm>
            <a:off x="566738" y="1752600"/>
            <a:ext cx="8001000" cy="2684463"/>
          </a:xfrm>
        </p:spPr>
        <p:txBody>
          <a:bodyPr/>
          <a:lstStyle/>
          <a:p>
            <a:pPr>
              <a:lnSpc>
                <a:spcPct val="90000"/>
              </a:lnSpc>
            </a:pPr>
            <a:r>
              <a:rPr lang="zh-CN" altLang="en-US" sz="2400" dirty="0">
                <a:ea typeface="楷体_GB2312" pitchFamily="49" charset="-122"/>
              </a:rPr>
              <a:t>抽样作为人们从部分认识整体程的关键环节，其基本作用是向人们提供一种实现“由部分认识总体”这一目标的途径和手段。</a:t>
            </a:r>
          </a:p>
          <a:p>
            <a:pPr>
              <a:lnSpc>
                <a:spcPct val="90000"/>
              </a:lnSpc>
            </a:pPr>
            <a:r>
              <a:rPr lang="zh-CN" altLang="en-US" sz="2400" dirty="0">
                <a:ea typeface="楷体_GB2312" pitchFamily="49" charset="-122"/>
              </a:rPr>
              <a:t>抽样方法广泛地应用在各种形式的社会科学研究、自然科学研究，以及生产、销售等经济活动中。</a:t>
            </a:r>
          </a:p>
          <a:p>
            <a:pPr>
              <a:lnSpc>
                <a:spcPct val="90000"/>
              </a:lnSpc>
            </a:pPr>
            <a:r>
              <a:rPr lang="zh-CN" altLang="en-US" sz="2400" dirty="0">
                <a:ea typeface="楷体_GB2312" pitchFamily="49" charset="-122"/>
              </a:rPr>
              <a:t>抽样方法是架在研究者十分有限的人力、财力和时间与庞杂、广阔、纷繁、多变的社会现象之间的一座桥梁。</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smtClean="0">
                <a:solidFill>
                  <a:srgbClr val="FF0000"/>
                </a:solidFill>
              </a:rPr>
              <a:t>二、定量资料的分析</a:t>
            </a:r>
          </a:p>
        </p:txBody>
      </p:sp>
      <p:sp>
        <p:nvSpPr>
          <p:cNvPr id="3" name="内容占位符 2"/>
          <p:cNvSpPr>
            <a:spLocks noGrp="1"/>
          </p:cNvSpPr>
          <p:nvPr>
            <p:ph sz="quarter" idx="1"/>
          </p:nvPr>
        </p:nvSpPr>
        <p:spPr/>
        <p:txBody>
          <a:bodyPr/>
          <a:lstStyle/>
          <a:p>
            <a:pPr marL="0" indent="0">
              <a:buNone/>
            </a:pPr>
            <a:r>
              <a:rPr lang="zh-CN" altLang="en-US" dirty="0" smtClean="0"/>
              <a:t> </a:t>
            </a:r>
            <a:endParaRPr lang="en-US" altLang="zh-CN" dirty="0" smtClean="0"/>
          </a:p>
          <a:p>
            <a:endParaRPr lang="en-US" altLang="zh-CN" dirty="0"/>
          </a:p>
          <a:p>
            <a:pPr marL="0" indent="0">
              <a:buNone/>
            </a:pPr>
            <a:r>
              <a:rPr lang="en-US" altLang="zh-CN" dirty="0" smtClean="0"/>
              <a:t>         </a:t>
            </a:r>
            <a:r>
              <a:rPr lang="zh-CN" altLang="en-US" sz="3200" dirty="0" smtClean="0"/>
              <a:t>当</a:t>
            </a:r>
            <a:r>
              <a:rPr lang="zh-CN" altLang="en-US" sz="3200" dirty="0"/>
              <a:t>我们运用各种方法收集到一些数据资料后，接下来的任务就是对这些资料进行统计分析</a:t>
            </a:r>
            <a:r>
              <a:rPr lang="zh-CN" altLang="en-US" sz="3200" dirty="0" smtClean="0"/>
              <a:t>。</a:t>
            </a:r>
            <a:endParaRPr lang="en-US" altLang="zh-CN" sz="32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78849"/>
          <p:cNvSpPr>
            <a:spLocks noGrp="1"/>
          </p:cNvSpPr>
          <p:nvPr>
            <p:ph type="title"/>
          </p:nvPr>
        </p:nvSpPr>
        <p:spPr>
          <a:xfrm>
            <a:off x="457200" y="549275"/>
            <a:ext cx="3035300" cy="498475"/>
          </a:xfrm>
        </p:spPr>
        <p:txBody>
          <a:bodyPr anchor="b" anchorCtr="0"/>
          <a:lstStyle/>
          <a:p>
            <a:r>
              <a:rPr lang="zh-CN" altLang="en-US" sz="2700" dirty="0"/>
              <a:t>抽样的作用</a:t>
            </a:r>
          </a:p>
        </p:txBody>
      </p:sp>
      <p:sp>
        <p:nvSpPr>
          <p:cNvPr id="78852" name="矩形 78851"/>
          <p:cNvSpPr/>
          <p:nvPr/>
        </p:nvSpPr>
        <p:spPr>
          <a:xfrm>
            <a:off x="1284288" y="1196975"/>
            <a:ext cx="6269037" cy="442913"/>
          </a:xfrm>
          <a:prstGeom prst="rect">
            <a:avLst/>
          </a:prstGeom>
          <a:noFill/>
          <a:ln w="9525">
            <a:noFill/>
          </a:ln>
        </p:spPr>
        <p:txBody>
          <a:bodyPr anchor="ctr" anchorCtr="0">
            <a:spAutoFit/>
          </a:bodyPr>
          <a:lstStyle/>
          <a:p>
            <a:r>
              <a:rPr lang="en-US" altLang="zh-CN" sz="2300">
                <a:latin typeface="Times New Roman" panose="02020603050405020304" pitchFamily="18" charset="0"/>
              </a:rPr>
              <a:t>1984</a:t>
            </a:r>
            <a:r>
              <a:rPr lang="zh-CN" altLang="en-US" sz="2300" dirty="0">
                <a:latin typeface="Times New Roman" panose="02020603050405020304" pitchFamily="18" charset="0"/>
              </a:rPr>
              <a:t>年美国总统选举预测与实际结果比较（</a:t>
            </a:r>
            <a:r>
              <a:rPr lang="en-US" altLang="zh-CN" sz="2300">
                <a:latin typeface="Times New Roman" panose="02020603050405020304" pitchFamily="18" charset="0"/>
              </a:rPr>
              <a:t>%</a:t>
            </a:r>
            <a:r>
              <a:rPr lang="zh-CN" altLang="en-US" sz="2300" dirty="0">
                <a:latin typeface="Times New Roman" panose="02020603050405020304" pitchFamily="18" charset="0"/>
              </a:rPr>
              <a:t>）</a:t>
            </a:r>
            <a:endParaRPr lang="zh-CN" altLang="en-US" sz="2300" dirty="0">
              <a:latin typeface="Arial" panose="020B0604020202020204" pitchFamily="34" charset="0"/>
            </a:endParaRPr>
          </a:p>
        </p:txBody>
      </p:sp>
      <p:graphicFrame>
        <p:nvGraphicFramePr>
          <p:cNvPr id="79073" name="表格 79072"/>
          <p:cNvGraphicFramePr/>
          <p:nvPr/>
        </p:nvGraphicFramePr>
        <p:xfrm>
          <a:off x="682625" y="1773238"/>
          <a:ext cx="7777163" cy="3974783"/>
        </p:xfrm>
        <a:graphic>
          <a:graphicData uri="http://schemas.openxmlformats.org/drawingml/2006/table">
            <a:tbl>
              <a:tblPr/>
              <a:tblGrid>
                <a:gridCol w="5154613"/>
                <a:gridCol w="1268412"/>
                <a:gridCol w="1354138"/>
              </a:tblGrid>
              <a:tr h="385763">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nSpc>
                          <a:spcPct val="90000"/>
                        </a:lnSpc>
                        <a:buNone/>
                      </a:pPr>
                      <a:endParaRPr lang="zh-CN" altLang="en-US" sz="1900" dirty="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zh-CN" altLang="en-US" sz="2000" b="1" dirty="0">
                          <a:latin typeface="楷体_GB2312" pitchFamily="49" charset="-122"/>
                          <a:ea typeface="楷体_GB2312" pitchFamily="49" charset="-122"/>
                        </a:rPr>
                        <a:t>里根</a:t>
                      </a: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zh-CN" altLang="en-US" sz="2000" b="1" dirty="0">
                          <a:latin typeface="楷体_GB2312" pitchFamily="49" charset="-122"/>
                          <a:ea typeface="楷体_GB2312" pitchFamily="49" charset="-122"/>
                        </a:rPr>
                        <a:t>蒙代尔</a:t>
                      </a: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实际投票结果</a:t>
                      </a: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59</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41</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19100">
                <a:tc gridSpan="3">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zh-CN" altLang="en-US" sz="2400" b="1" dirty="0">
                          <a:latin typeface="楷体_GB2312" pitchFamily="49" charset="-122"/>
                          <a:ea typeface="楷体_GB2312" pitchFamily="49" charset="-122"/>
                        </a:rPr>
                        <a:t>预            测</a:t>
                      </a: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50838">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时代</a:t>
                      </a: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扬基拉维齐</a:t>
                      </a:r>
                      <a:r>
                        <a:rPr lang="en-US" altLang="zh-CN" sz="1900">
                          <a:latin typeface="楷体_GB2312" pitchFamily="49" charset="-122"/>
                          <a:ea typeface="楷体_GB2312" pitchFamily="49" charset="-122"/>
                        </a:rPr>
                        <a:t>》</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64</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36</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今日美国</a:t>
                      </a: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黑蛇发女怪</a:t>
                      </a:r>
                      <a:r>
                        <a:rPr lang="en-US" altLang="zh-CN" sz="1900">
                          <a:latin typeface="楷体_GB2312" pitchFamily="49" charset="-122"/>
                          <a:ea typeface="楷体_GB2312" pitchFamily="49" charset="-122"/>
                        </a:rPr>
                        <a:t>》</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63</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37</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8">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哥伦比亚广播公司</a:t>
                      </a: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纽约时代周刊</a:t>
                      </a:r>
                      <a:r>
                        <a:rPr lang="en-US" altLang="zh-CN" sz="1900">
                          <a:latin typeface="楷体_GB2312" pitchFamily="49" charset="-122"/>
                          <a:ea typeface="楷体_GB2312" pitchFamily="49" charset="-122"/>
                        </a:rPr>
                        <a:t>》</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61</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39</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盖洛普民意测验</a:t>
                      </a: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59</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41</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8">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盖洛普民意测验</a:t>
                      </a: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新闻周刊</a:t>
                      </a:r>
                      <a:r>
                        <a:rPr lang="en-US" altLang="zh-CN" sz="1900">
                          <a:latin typeface="楷体_GB2312" pitchFamily="49" charset="-122"/>
                          <a:ea typeface="楷体_GB2312" pitchFamily="49" charset="-122"/>
                        </a:rPr>
                        <a:t>》</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59</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41</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美国广播公司</a:t>
                      </a:r>
                      <a:r>
                        <a:rPr lang="en-US" altLang="zh-CN" sz="1900">
                          <a:latin typeface="楷体_GB2312" pitchFamily="49" charset="-122"/>
                          <a:ea typeface="楷体_GB2312" pitchFamily="49" charset="-122"/>
                        </a:rPr>
                        <a:t>/《</a:t>
                      </a:r>
                      <a:r>
                        <a:rPr lang="zh-CN" altLang="en-US" sz="1900" dirty="0">
                          <a:latin typeface="楷体_GB2312" pitchFamily="49" charset="-122"/>
                          <a:ea typeface="楷体_GB2312" pitchFamily="49" charset="-122"/>
                        </a:rPr>
                        <a:t>华盛顿邮报</a:t>
                      </a:r>
                      <a:r>
                        <a:rPr lang="en-US" altLang="zh-CN" sz="1900">
                          <a:latin typeface="楷体_GB2312" pitchFamily="49" charset="-122"/>
                          <a:ea typeface="楷体_GB2312" pitchFamily="49" charset="-122"/>
                        </a:rPr>
                        <a:t>》</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57</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43</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8">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哈里斯民意测验</a:t>
                      </a: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56</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44</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0837">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nSpc>
                          <a:spcPct val="90000"/>
                        </a:lnSpc>
                        <a:spcBef>
                          <a:spcPct val="0"/>
                        </a:spcBef>
                        <a:buClrTx/>
                        <a:buSzTx/>
                        <a:buFontTx/>
                        <a:buNone/>
                      </a:pPr>
                      <a:r>
                        <a:rPr lang="zh-CN" altLang="en-US" sz="1900" dirty="0">
                          <a:latin typeface="楷体_GB2312" pitchFamily="49" charset="-122"/>
                          <a:ea typeface="楷体_GB2312" pitchFamily="49" charset="-122"/>
                        </a:rPr>
                        <a:t>罗珀民意测验</a:t>
                      </a:r>
                    </a:p>
                  </a:txBody>
                  <a:tcPr anchor="ct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55</a:t>
                      </a:r>
                      <a:endParaRPr lang="zh-CN" altLang="en-US" sz="19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sz="2600" u="none" kern="1200" baseline="0">
                          <a:solidFill>
                            <a:schemeClr val="tx1"/>
                          </a:solidFill>
                          <a:latin typeface="Arial" panose="020B0604020202020204" pitchFamily="34" charset="0"/>
                          <a:ea typeface="宋体" panose="02010600030101010101" pitchFamily="2" charset="-122"/>
                        </a:defRPr>
                      </a:lvl1pPr>
                      <a:lvl2pPr marL="692150" lvl="1" indent="-347345"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sz="2200" b="0" i="0" u="none" kern="1200" baseline="0">
                          <a:solidFill>
                            <a:schemeClr val="tx1"/>
                          </a:solidFill>
                          <a:latin typeface="Arial" panose="020B0604020202020204" pitchFamily="34" charset="0"/>
                          <a:ea typeface="宋体" panose="02010600030101010101" pitchFamily="2" charset="-122"/>
                        </a:defRPr>
                      </a:lvl2pPr>
                      <a:lvl3pPr marL="987425" lvl="2" indent="-29337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sz="2100" b="0" i="0" u="none" kern="1200" baseline="0">
                          <a:solidFill>
                            <a:schemeClr val="tx1"/>
                          </a:solidFill>
                          <a:latin typeface="Arial" panose="020B0604020202020204" pitchFamily="34" charset="0"/>
                          <a:ea typeface="宋体" panose="02010600030101010101" pitchFamily="2" charset="-122"/>
                        </a:defRPr>
                      </a:lvl3pPr>
                      <a:lvl4pPr marL="1281430" lvl="3" indent="-2921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1598930" lvl="4" indent="-316230" algn="l" defTabSz="914400" rtl="0" eaLnBrk="1" fontAlgn="base" latinLnBrk="0" hangingPunct="1">
                        <a:lnSpc>
                          <a:spcPct val="100000"/>
                        </a:lnSpc>
                        <a:spcBef>
                          <a:spcPct val="20000"/>
                        </a:spcBef>
                        <a:spcAft>
                          <a:spcPct val="0"/>
                        </a:spcAft>
                        <a:buClr>
                          <a:schemeClr val="folHlink"/>
                        </a:buClr>
                        <a:buSzPct val="8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lvl="0" algn="ctr">
                        <a:lnSpc>
                          <a:spcPct val="90000"/>
                        </a:lnSpc>
                        <a:spcBef>
                          <a:spcPct val="0"/>
                        </a:spcBef>
                        <a:buClrTx/>
                        <a:buSzTx/>
                        <a:buFontTx/>
                        <a:buNone/>
                      </a:pPr>
                      <a:r>
                        <a:rPr lang="en-US" altLang="zh-CN" sz="1900">
                          <a:latin typeface="楷体_GB2312" pitchFamily="49" charset="-122"/>
                          <a:ea typeface="楷体_GB2312" pitchFamily="49" charset="-122"/>
                        </a:rPr>
                        <a:t>45</a:t>
                      </a:r>
                      <a:endParaRPr lang="zh-CN" altLang="en-US" sz="1900">
                        <a:latin typeface="楷体_GB2312" pitchFamily="49" charset="-122"/>
                        <a:ea typeface="楷体_GB2312" pitchFamily="49"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9069" name="矩形 79068"/>
          <p:cNvSpPr/>
          <p:nvPr/>
        </p:nvSpPr>
        <p:spPr>
          <a:xfrm>
            <a:off x="684213" y="5881688"/>
            <a:ext cx="6269037" cy="427037"/>
          </a:xfrm>
          <a:prstGeom prst="rect">
            <a:avLst/>
          </a:prstGeom>
          <a:noFill/>
          <a:ln w="9525">
            <a:noFill/>
          </a:ln>
        </p:spPr>
        <p:txBody>
          <a:bodyPr anchor="ctr" anchorCtr="0">
            <a:spAutoFit/>
          </a:bodyPr>
          <a:lstStyle/>
          <a:p>
            <a:pPr>
              <a:buNone/>
            </a:pPr>
            <a:r>
              <a:rPr lang="zh-CN" altLang="en-US" sz="2200" dirty="0">
                <a:solidFill>
                  <a:srgbClr val="CC3300"/>
                </a:solidFill>
                <a:latin typeface="楷体_GB2312" pitchFamily="49" charset="-122"/>
                <a:ea typeface="楷体_GB2312" pitchFamily="49" charset="-122"/>
              </a:rPr>
              <a:t>实际调查的样本不到</a:t>
            </a:r>
            <a:r>
              <a:rPr lang="en-US" altLang="zh-CN" sz="2200">
                <a:solidFill>
                  <a:srgbClr val="CC3300"/>
                </a:solidFill>
                <a:latin typeface="楷体_GB2312" pitchFamily="49" charset="-122"/>
                <a:ea typeface="楷体_GB2312" pitchFamily="49" charset="-122"/>
              </a:rPr>
              <a:t>2000</a:t>
            </a:r>
            <a:r>
              <a:rPr lang="zh-CN" altLang="en-US" sz="2200" dirty="0">
                <a:solidFill>
                  <a:srgbClr val="CC3300"/>
                </a:solidFill>
                <a:latin typeface="楷体_GB2312" pitchFamily="49" charset="-122"/>
                <a:ea typeface="楷体_GB2312" pitchFamily="49" charset="-122"/>
              </a:rPr>
              <a:t>人！</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83969"/>
          <p:cNvSpPr>
            <a:spLocks noGrp="1"/>
          </p:cNvSpPr>
          <p:nvPr>
            <p:ph type="title"/>
          </p:nvPr>
        </p:nvSpPr>
        <p:spPr>
          <a:xfrm>
            <a:off x="574675" y="1052513"/>
            <a:ext cx="8001000" cy="468312"/>
          </a:xfrm>
        </p:spPr>
        <p:txBody>
          <a:bodyPr anchor="b" anchorCtr="0"/>
          <a:lstStyle/>
          <a:p>
            <a:r>
              <a:rPr lang="zh-CN" altLang="en-US" sz="2600" dirty="0"/>
              <a:t>概率抽样的基本原理</a:t>
            </a:r>
          </a:p>
        </p:txBody>
      </p:sp>
      <p:sp>
        <p:nvSpPr>
          <p:cNvPr id="83971" name="文本占位符 83970"/>
          <p:cNvSpPr>
            <a:spLocks noGrp="1"/>
          </p:cNvSpPr>
          <p:nvPr>
            <p:ph type="body" idx="1"/>
          </p:nvPr>
        </p:nvSpPr>
        <p:spPr>
          <a:xfrm>
            <a:off x="566738" y="1752600"/>
            <a:ext cx="8001000" cy="3692525"/>
          </a:xfrm>
        </p:spPr>
        <p:txBody>
          <a:bodyPr/>
          <a:lstStyle/>
          <a:p>
            <a:pPr>
              <a:lnSpc>
                <a:spcPct val="90000"/>
              </a:lnSpc>
            </a:pPr>
            <a:r>
              <a:rPr lang="zh-CN" altLang="en-US" sz="2400" dirty="0">
                <a:ea typeface="楷体_GB2312" pitchFamily="49" charset="-122"/>
              </a:rPr>
              <a:t>在各种随机事件的背后，存在着事件发生的客观概率，正是这种概率决定着事件的发展变化规律</a:t>
            </a:r>
          </a:p>
          <a:p>
            <a:pPr>
              <a:lnSpc>
                <a:spcPct val="90000"/>
              </a:lnSpc>
            </a:pPr>
            <a:r>
              <a:rPr lang="zh-CN" altLang="en-US" sz="2400" dirty="0">
                <a:ea typeface="楷体_GB2312" pitchFamily="49" charset="-122"/>
              </a:rPr>
              <a:t>概率抽样能够</a:t>
            </a:r>
            <a:r>
              <a:rPr lang="zh-CN" altLang="en-US" sz="2400" dirty="0">
                <a:highlight>
                  <a:srgbClr val="FFFF00"/>
                </a:highlight>
                <a:ea typeface="楷体_GB2312" pitchFamily="49" charset="-122"/>
              </a:rPr>
              <a:t>保证样本对总体的代表性</a:t>
            </a:r>
            <a:r>
              <a:rPr lang="zh-CN" altLang="en-US" sz="2400" dirty="0">
                <a:ea typeface="楷体_GB2312" pitchFamily="49" charset="-122"/>
              </a:rPr>
              <a:t>，能够很好地按总体内在结构中所蕴含的各种随机事件的概率构成样本，</a:t>
            </a:r>
            <a:r>
              <a:rPr lang="zh-CN" altLang="en-US" sz="2400" dirty="0">
                <a:highlight>
                  <a:srgbClr val="FFFF00"/>
                </a:highlight>
                <a:ea typeface="楷体_GB2312" pitchFamily="49" charset="-122"/>
              </a:rPr>
              <a:t>使样本成为总体的缩影</a:t>
            </a:r>
            <a:r>
              <a:rPr lang="zh-CN" altLang="en-US" sz="2400" dirty="0">
                <a:ea typeface="楷体_GB2312" pitchFamily="49" charset="-122"/>
              </a:rPr>
              <a:t>。</a:t>
            </a:r>
          </a:p>
          <a:p>
            <a:pPr>
              <a:lnSpc>
                <a:spcPct val="90000"/>
              </a:lnSpc>
            </a:pPr>
            <a:r>
              <a:rPr lang="zh-CN" altLang="en-US" sz="2400" dirty="0">
                <a:ea typeface="楷体_GB2312" pitchFamily="49" charset="-122"/>
              </a:rPr>
              <a:t>社会调查中的抽样均为不放回抽样，不放回抽样难以完全满足抽样独立性要求。</a:t>
            </a:r>
          </a:p>
          <a:p>
            <a:pPr>
              <a:lnSpc>
                <a:spcPct val="90000"/>
              </a:lnSpc>
            </a:pPr>
            <a:r>
              <a:rPr lang="zh-CN" altLang="en-US" sz="2400" dirty="0">
                <a:ea typeface="楷体_GB2312" pitchFamily="49" charset="-122"/>
              </a:rPr>
              <a:t>概率抽样的独立性要求：任何一个元素的抽取都不会影响到其他元素被抽取的概率。但只要总体相对于样本足够大，可以忽略不放回抽样所产生的微小影响。</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72705"/>
          <p:cNvSpPr>
            <a:spLocks noGrp="1"/>
          </p:cNvSpPr>
          <p:nvPr>
            <p:ph type="title"/>
          </p:nvPr>
        </p:nvSpPr>
        <p:spPr>
          <a:xfrm>
            <a:off x="574675" y="1052513"/>
            <a:ext cx="8001000" cy="468312"/>
          </a:xfrm>
        </p:spPr>
        <p:txBody>
          <a:bodyPr anchor="b" anchorCtr="0"/>
          <a:lstStyle/>
          <a:p>
            <a:r>
              <a:rPr lang="zh-CN" altLang="en-US" sz="2600" dirty="0"/>
              <a:t>抽样的过程</a:t>
            </a:r>
          </a:p>
        </p:txBody>
      </p:sp>
      <p:sp>
        <p:nvSpPr>
          <p:cNvPr id="72707" name="文本占位符 72706"/>
          <p:cNvSpPr>
            <a:spLocks noGrp="1"/>
          </p:cNvSpPr>
          <p:nvPr>
            <p:ph type="body" idx="1"/>
          </p:nvPr>
        </p:nvSpPr>
        <p:spPr>
          <a:xfrm>
            <a:off x="566738" y="1752600"/>
            <a:ext cx="8001000" cy="3189288"/>
          </a:xfrm>
        </p:spPr>
        <p:txBody>
          <a:bodyPr/>
          <a:lstStyle/>
          <a:p>
            <a:r>
              <a:rPr lang="zh-CN" altLang="en-US" sz="2400" dirty="0">
                <a:latin typeface="黑体" panose="02010609060101010101" pitchFamily="49" charset="-122"/>
                <a:ea typeface="黑体" panose="02010609060101010101" pitchFamily="49" charset="-122"/>
              </a:rPr>
              <a:t>第一步，界定总体</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清楚地说明全部研究对象的范围，包括时间、地点和人物等。</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总体的定义，越清楚越好。</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由抽样所得的研究结果，原则上只能推论到这个所界定的总体范围。</a:t>
            </a:r>
          </a:p>
          <a:p>
            <a:r>
              <a:rPr lang="zh-CN" altLang="en-US" sz="2400" dirty="0">
                <a:latin typeface="黑体" panose="02010609060101010101" pitchFamily="49" charset="-122"/>
                <a:ea typeface="黑体" panose="02010609060101010101" pitchFamily="49" charset="-122"/>
              </a:rPr>
              <a:t>第二步，确定抽样框</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根据总体定义收集一份全部个案的名单</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73729"/>
          <p:cNvSpPr>
            <a:spLocks noGrp="1"/>
          </p:cNvSpPr>
          <p:nvPr>
            <p:ph type="title"/>
          </p:nvPr>
        </p:nvSpPr>
        <p:spPr>
          <a:xfrm>
            <a:off x="539750" y="1052513"/>
            <a:ext cx="8001000" cy="496887"/>
          </a:xfrm>
        </p:spPr>
        <p:txBody>
          <a:bodyPr anchor="b" anchorCtr="0"/>
          <a:lstStyle/>
          <a:p>
            <a:r>
              <a:rPr lang="zh-CN" altLang="en-US" sz="2600" dirty="0"/>
              <a:t>抽样的过程</a:t>
            </a:r>
          </a:p>
        </p:txBody>
      </p:sp>
      <p:sp>
        <p:nvSpPr>
          <p:cNvPr id="73731" name="文本占位符 73730"/>
          <p:cNvSpPr>
            <a:spLocks noGrp="1"/>
          </p:cNvSpPr>
          <p:nvPr>
            <p:ph type="body" idx="1"/>
          </p:nvPr>
        </p:nvSpPr>
        <p:spPr>
          <a:xfrm>
            <a:off x="566738" y="1752600"/>
            <a:ext cx="8108950" cy="3692525"/>
          </a:xfrm>
        </p:spPr>
        <p:txBody>
          <a:bodyPr/>
          <a:lstStyle/>
          <a:p>
            <a:r>
              <a:rPr lang="zh-CN" altLang="en-US" sz="2400" dirty="0">
                <a:latin typeface="黑体" panose="02010609060101010101" pitchFamily="49" charset="-122"/>
                <a:ea typeface="黑体" panose="02010609060101010101" pitchFamily="49" charset="-122"/>
              </a:rPr>
              <a:t>第三步，决定样本的大小</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样本大小与抽样误差成反比，样本越大研究代价也越大。</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决定样本的一般准则是根据所能付出研究代价的最大限度抽取最大样本。</a:t>
            </a:r>
            <a:endParaRPr lang="zh-CN" altLang="en-US" sz="2200" dirty="0">
              <a:ea typeface="楷体_GB2312" pitchFamily="49" charset="-122"/>
            </a:endParaRPr>
          </a:p>
          <a:p>
            <a:r>
              <a:rPr lang="zh-CN" altLang="en-US" sz="2400" dirty="0">
                <a:latin typeface="黑体" panose="02010609060101010101" pitchFamily="49" charset="-122"/>
                <a:ea typeface="黑体" panose="02010609060101010101" pitchFamily="49" charset="-122"/>
              </a:rPr>
              <a:t>第四步，决定抽样方法</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选择合适的抽样方法，从样框架中选取所需的个案数目</a:t>
            </a:r>
          </a:p>
          <a:p>
            <a:r>
              <a:rPr lang="zh-CN" altLang="en-US" sz="2400" dirty="0">
                <a:latin typeface="黑体" panose="02010609060101010101" pitchFamily="49" charset="-122"/>
                <a:ea typeface="黑体" panose="02010609060101010101" pitchFamily="49" charset="-122"/>
              </a:rPr>
              <a:t>第五步，评估样本的质量</a:t>
            </a:r>
          </a:p>
          <a:p>
            <a:pPr lvl="1">
              <a:buSzPct val="80000"/>
              <a:buFont typeface="Wingdings" panose="05000000000000000000" pitchFamily="2" charset="2"/>
              <a:buChar char="u"/>
            </a:pPr>
            <a:r>
              <a:rPr lang="zh-CN" altLang="en-US" sz="2400" dirty="0">
                <a:ea typeface="楷体_GB2312" pitchFamily="49" charset="-122"/>
              </a:rPr>
              <a:t>评估样的质量是一件很重要的工作，因为任何抽样方法都可能发生误差</a:t>
            </a:r>
            <a:r>
              <a:rPr lang="zh-CN" altLang="en-US" sz="2200" dirty="0">
                <a:latin typeface="楷体_GB2312" pitchFamily="49" charset="-122"/>
                <a:ea typeface="楷体_GB2312" pitchFamily="49" charset="-122"/>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a:xfrm>
            <a:off x="571500" y="548323"/>
            <a:ext cx="8001000" cy="468312"/>
          </a:xfrm>
        </p:spPr>
        <p:txBody>
          <a:bodyPr anchor="b" anchorCtr="0"/>
          <a:lstStyle/>
          <a:p>
            <a:r>
              <a:rPr lang="zh-CN" altLang="en-US" sz="2600" dirty="0">
                <a:solidFill>
                  <a:srgbClr val="FF0000"/>
                </a:solidFill>
              </a:rPr>
              <a:t>抽样的类型（重要知识点）</a:t>
            </a:r>
          </a:p>
        </p:txBody>
      </p:sp>
      <p:pic>
        <p:nvPicPr>
          <p:cNvPr id="3" name="图片 2"/>
          <p:cNvPicPr>
            <a:picLocks noChangeAspect="1"/>
          </p:cNvPicPr>
          <p:nvPr/>
        </p:nvPicPr>
        <p:blipFill>
          <a:blip r:embed="rId2"/>
          <a:stretch>
            <a:fillRect/>
          </a:stretch>
        </p:blipFill>
        <p:spPr>
          <a:xfrm>
            <a:off x="683895" y="1412875"/>
            <a:ext cx="6262370" cy="436054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a:xfrm>
            <a:off x="574675" y="1052513"/>
            <a:ext cx="8001000" cy="468312"/>
          </a:xfrm>
        </p:spPr>
        <p:txBody>
          <a:bodyPr anchor="b" anchorCtr="0"/>
          <a:lstStyle/>
          <a:p>
            <a:r>
              <a:rPr lang="zh-CN" altLang="en-US" sz="2600" dirty="0">
                <a:solidFill>
                  <a:srgbClr val="FF0000"/>
                </a:solidFill>
              </a:rPr>
              <a:t>一、概率抽样（随机抽样）</a:t>
            </a:r>
          </a:p>
        </p:txBody>
      </p:sp>
      <p:sp>
        <p:nvSpPr>
          <p:cNvPr id="23555" name="文本占位符 23554"/>
          <p:cNvSpPr>
            <a:spLocks noGrp="1"/>
          </p:cNvSpPr>
          <p:nvPr>
            <p:ph type="body" idx="1"/>
          </p:nvPr>
        </p:nvSpPr>
        <p:spPr>
          <a:xfrm>
            <a:off x="566738" y="1752600"/>
            <a:ext cx="8001000" cy="2828925"/>
          </a:xfrm>
        </p:spPr>
        <p:txBody>
          <a:bodyPr/>
          <a:lstStyle/>
          <a:p>
            <a:r>
              <a:rPr lang="zh-CN" altLang="en-US" sz="2400" dirty="0">
                <a:ea typeface="黑体" panose="02010609060101010101" pitchFamily="49" charset="-122"/>
              </a:rPr>
              <a:t>概率抽样的基本原理</a:t>
            </a:r>
          </a:p>
          <a:p>
            <a:pPr lvl="1">
              <a:buSzPct val="80000"/>
              <a:buFont typeface="Wingdings" panose="05000000000000000000" pitchFamily="2" charset="2"/>
              <a:buChar char="u"/>
            </a:pPr>
            <a:r>
              <a:rPr lang="zh-CN" altLang="en-US" sz="2400" dirty="0">
                <a:ea typeface="楷体_GB2312" pitchFamily="49" charset="-122"/>
              </a:rPr>
              <a:t>总体中每一个个体都有同等的机会入选样本，而且任何一个个体的入选与否，与其他个体毫不相关、互不影响。</a:t>
            </a:r>
          </a:p>
          <a:p>
            <a:pPr lvl="1">
              <a:buSzPct val="80000"/>
              <a:buFont typeface="Wingdings" panose="05000000000000000000" pitchFamily="2" charset="2"/>
              <a:buChar char="u"/>
            </a:pPr>
            <a:r>
              <a:rPr lang="zh-CN" altLang="en-US" sz="2400" dirty="0">
                <a:ea typeface="楷体_GB2312" pitchFamily="49" charset="-122"/>
              </a:rPr>
              <a:t>概率抽样的原理在于它能够很好地按总体内在结构所蕴涵的各种随机事件的概率来构成样本，使样本成为总体的缩影。</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p:cNvSpPr>
          <p:nvPr>
            <p:ph type="title"/>
          </p:nvPr>
        </p:nvSpPr>
        <p:spPr>
          <a:xfrm>
            <a:off x="574675" y="1125538"/>
            <a:ext cx="8001000" cy="395287"/>
          </a:xfrm>
        </p:spPr>
        <p:txBody>
          <a:bodyPr anchor="b" anchorCtr="0"/>
          <a:lstStyle/>
          <a:p>
            <a:r>
              <a:rPr lang="en-US" sz="2600" b="1" dirty="0">
                <a:solidFill>
                  <a:srgbClr val="FF0000"/>
                </a:solidFill>
              </a:rPr>
              <a:t>1.</a:t>
            </a:r>
            <a:r>
              <a:rPr lang="zh-CN" altLang="en-US" sz="2400" b="1" dirty="0">
                <a:solidFill>
                  <a:srgbClr val="FF0000"/>
                </a:solidFill>
              </a:rPr>
              <a:t>简单随机抽样</a:t>
            </a:r>
          </a:p>
        </p:txBody>
      </p:sp>
      <p:sp>
        <p:nvSpPr>
          <p:cNvPr id="24579" name="文本占位符 24578"/>
          <p:cNvSpPr>
            <a:spLocks noGrp="1"/>
          </p:cNvSpPr>
          <p:nvPr>
            <p:ph type="body" idx="1"/>
          </p:nvPr>
        </p:nvSpPr>
        <p:spPr>
          <a:xfrm>
            <a:off x="468313" y="1700213"/>
            <a:ext cx="8208962" cy="3457575"/>
          </a:xfrm>
        </p:spPr>
        <p:txBody>
          <a:bodyPr/>
          <a:lstStyle/>
          <a:p>
            <a:r>
              <a:rPr lang="zh-CN" altLang="en-US" sz="2200" dirty="0"/>
              <a:t>又称纯随机抽样，是概率抽样最基本形式，按等概率原则从含有</a:t>
            </a:r>
            <a:r>
              <a:rPr lang="en-US" altLang="zh-CN" sz="2200"/>
              <a:t>N</a:t>
            </a:r>
            <a:r>
              <a:rPr lang="zh-CN" altLang="en-US" sz="2200" dirty="0"/>
              <a:t>个元素的总体中随机抽取</a:t>
            </a:r>
            <a:r>
              <a:rPr lang="en-US" altLang="zh-CN" sz="2200"/>
              <a:t>n</a:t>
            </a:r>
            <a:r>
              <a:rPr lang="zh-CN" altLang="en-US" sz="2200" dirty="0"/>
              <a:t>个元素组成样本</a:t>
            </a:r>
            <a:r>
              <a:rPr lang="zh-CN" altLang="en-US" sz="2200" dirty="0">
                <a:latin typeface="Times New Roman" panose="02020603050405020304" pitchFamily="18" charset="0"/>
              </a:rPr>
              <a:t>（</a:t>
            </a:r>
            <a:r>
              <a:rPr lang="en-US" altLang="zh-CN" sz="2200">
                <a:latin typeface="Times New Roman" panose="02020603050405020304" pitchFamily="18" charset="0"/>
              </a:rPr>
              <a:t>N&gt;n</a:t>
            </a:r>
            <a:r>
              <a:rPr lang="zh-CN" altLang="en-US" sz="2200" dirty="0">
                <a:latin typeface="Times New Roman" panose="02020603050405020304" pitchFamily="18" charset="0"/>
              </a:rPr>
              <a:t>）</a:t>
            </a:r>
            <a:r>
              <a:rPr lang="zh-CN" altLang="en-US" sz="2200" dirty="0"/>
              <a:t>。</a:t>
            </a:r>
          </a:p>
          <a:p>
            <a:r>
              <a:rPr lang="zh-CN" altLang="en-US" sz="2200" dirty="0">
                <a:ea typeface="黑体" panose="02010609060101010101" pitchFamily="49" charset="-122"/>
              </a:rPr>
              <a:t>随机数表抽样具体步骤</a:t>
            </a:r>
          </a:p>
          <a:p>
            <a:pPr lvl="1">
              <a:buSzPct val="80000"/>
              <a:buFont typeface="Wingdings" panose="05000000000000000000" pitchFamily="2" charset="2"/>
              <a:buChar char="u"/>
            </a:pPr>
            <a:r>
              <a:rPr lang="en-US" altLang="zh-CN" sz="2000"/>
              <a:t>1</a:t>
            </a:r>
            <a:r>
              <a:rPr lang="zh-CN" altLang="en-US" sz="2000" dirty="0"/>
              <a:t>）先取得一份总体所有元素的名单（即抽样框）；</a:t>
            </a:r>
          </a:p>
          <a:p>
            <a:pPr lvl="1">
              <a:buSzPct val="80000"/>
              <a:buFont typeface="Wingdings" panose="05000000000000000000" pitchFamily="2" charset="2"/>
              <a:buChar char="u"/>
            </a:pPr>
            <a:r>
              <a:rPr lang="en-US" altLang="zh-CN" sz="2000"/>
              <a:t>2</a:t>
            </a:r>
            <a:r>
              <a:rPr lang="zh-CN" altLang="en-US" sz="2000" dirty="0"/>
              <a:t>）将总体所有元素一一按顺序编号；</a:t>
            </a:r>
          </a:p>
          <a:p>
            <a:pPr lvl="1">
              <a:buSzPct val="80000"/>
              <a:buFont typeface="Wingdings" panose="05000000000000000000" pitchFamily="2" charset="2"/>
              <a:buChar char="u"/>
            </a:pPr>
            <a:r>
              <a:rPr lang="en-US" altLang="zh-CN" sz="2000"/>
              <a:t>3</a:t>
            </a:r>
            <a:r>
              <a:rPr lang="zh-CN" altLang="en-US" sz="2000" dirty="0"/>
              <a:t>）根据总体规模是几位数来确定从随机数表中选几位数码；</a:t>
            </a:r>
          </a:p>
          <a:p>
            <a:pPr lvl="1">
              <a:buSzPct val="80000"/>
              <a:buFont typeface="Wingdings" panose="05000000000000000000" pitchFamily="2" charset="2"/>
              <a:buChar char="u"/>
            </a:pPr>
            <a:r>
              <a:rPr lang="en-US" altLang="zh-CN" sz="2000"/>
              <a:t>4</a:t>
            </a:r>
            <a:r>
              <a:rPr lang="zh-CN" altLang="en-US" sz="2000" dirty="0"/>
              <a:t>）依总体规模对随机数表中的数码逐一衡量并决定取舍；</a:t>
            </a:r>
          </a:p>
          <a:p>
            <a:pPr lvl="1">
              <a:buSzPct val="80000"/>
              <a:buFont typeface="Wingdings" panose="05000000000000000000" pitchFamily="2" charset="2"/>
              <a:buChar char="u"/>
            </a:pPr>
            <a:r>
              <a:rPr lang="en-US" altLang="zh-CN" sz="2000"/>
              <a:t>5</a:t>
            </a:r>
            <a:r>
              <a:rPr lang="zh-CN" altLang="en-US" sz="2000" dirty="0"/>
              <a:t>）根据样本规模的要求选择出足够的数码个数；</a:t>
            </a:r>
          </a:p>
          <a:p>
            <a:pPr lvl="1">
              <a:buSzPct val="80000"/>
              <a:buFont typeface="Wingdings" panose="05000000000000000000" pitchFamily="2" charset="2"/>
              <a:buChar char="u"/>
            </a:pPr>
            <a:r>
              <a:rPr lang="en-US" altLang="zh-CN" sz="2000"/>
              <a:t>6</a:t>
            </a:r>
            <a:r>
              <a:rPr lang="zh-CN" altLang="en-US" sz="2000" dirty="0"/>
              <a:t>）依据从随机数表中选出的数码，到抽样框中找出对应元素。</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a:xfrm>
            <a:off x="574675" y="836613"/>
            <a:ext cx="8001000" cy="684212"/>
          </a:xfrm>
        </p:spPr>
        <p:txBody>
          <a:bodyPr anchor="b" anchorCtr="0"/>
          <a:lstStyle/>
          <a:p>
            <a:r>
              <a:rPr lang="en-US" sz="2600" dirty="0">
                <a:solidFill>
                  <a:srgbClr val="FF0000"/>
                </a:solidFill>
              </a:rPr>
              <a:t>2.</a:t>
            </a:r>
            <a:r>
              <a:rPr lang="zh-CN" altLang="en-US" sz="2400" dirty="0">
                <a:solidFill>
                  <a:srgbClr val="FF0000"/>
                </a:solidFill>
              </a:rPr>
              <a:t>系统抽样</a:t>
            </a:r>
          </a:p>
        </p:txBody>
      </p:sp>
      <p:sp>
        <p:nvSpPr>
          <p:cNvPr id="25603" name="文本占位符 25602"/>
          <p:cNvSpPr>
            <a:spLocks noGrp="1"/>
          </p:cNvSpPr>
          <p:nvPr>
            <p:ph type="body" idx="1"/>
          </p:nvPr>
        </p:nvSpPr>
        <p:spPr>
          <a:xfrm>
            <a:off x="395288" y="1700213"/>
            <a:ext cx="8424862" cy="4321175"/>
          </a:xfrm>
        </p:spPr>
        <p:txBody>
          <a:bodyPr/>
          <a:lstStyle/>
          <a:p>
            <a:r>
              <a:rPr lang="zh-CN" altLang="en-US" sz="2400" dirty="0"/>
              <a:t>又称</a:t>
            </a:r>
            <a:r>
              <a:rPr lang="zh-CN" altLang="en-US" sz="2400" dirty="0">
                <a:solidFill>
                  <a:srgbClr val="FF0000"/>
                </a:solidFill>
              </a:rPr>
              <a:t>等距抽样</a:t>
            </a:r>
            <a:r>
              <a:rPr lang="zh-CN" altLang="en-US" sz="2400" dirty="0"/>
              <a:t>或</a:t>
            </a:r>
            <a:r>
              <a:rPr lang="zh-CN" altLang="en-US" sz="2400" dirty="0">
                <a:solidFill>
                  <a:srgbClr val="FF0000"/>
                </a:solidFill>
              </a:rPr>
              <a:t>机械抽样</a:t>
            </a:r>
            <a:r>
              <a:rPr lang="zh-CN" altLang="en-US" sz="2400" dirty="0"/>
              <a:t>，它是把总体的单位进行编号排序后，再计算出某种间隔，然后按这一固定的间隔抽取个体的号码来组成样本的方法。</a:t>
            </a:r>
          </a:p>
          <a:p>
            <a:r>
              <a:rPr lang="zh-CN" altLang="en-US" sz="2400" dirty="0">
                <a:ea typeface="黑体" panose="02010609060101010101" pitchFamily="49" charset="-122"/>
              </a:rPr>
              <a:t>具体步骤</a:t>
            </a:r>
          </a:p>
          <a:p>
            <a:pPr lvl="1">
              <a:buSzPct val="80000"/>
              <a:buFont typeface="Wingdings" panose="05000000000000000000" pitchFamily="2" charset="2"/>
              <a:buChar char="u"/>
            </a:pPr>
            <a:r>
              <a:rPr lang="en-US" altLang="zh-CN" sz="2200">
                <a:latin typeface="楷体_GB2312" pitchFamily="49" charset="-122"/>
                <a:ea typeface="楷体_GB2312" pitchFamily="49" charset="-122"/>
              </a:rPr>
              <a:t>1</a:t>
            </a:r>
            <a:r>
              <a:rPr lang="zh-CN" altLang="en-US" sz="2200" dirty="0">
                <a:latin typeface="楷体_GB2312" pitchFamily="49" charset="-122"/>
                <a:ea typeface="楷体_GB2312" pitchFamily="49" charset="-122"/>
              </a:rPr>
              <a:t>）给总体中的每一个个体按顺序编号，即；制定出抽样框</a:t>
            </a:r>
            <a:r>
              <a:rPr lang="en-US" altLang="zh-CN" sz="2200">
                <a:latin typeface="楷体_GB2312" pitchFamily="49" charset="-122"/>
                <a:ea typeface="楷体_GB2312" pitchFamily="49" charset="-122"/>
              </a:rPr>
              <a:t>;</a:t>
            </a:r>
          </a:p>
          <a:p>
            <a:pPr lvl="1">
              <a:buSzPct val="80000"/>
              <a:buFont typeface="Wingdings" panose="05000000000000000000" pitchFamily="2" charset="2"/>
              <a:buChar char="u"/>
            </a:pPr>
            <a:r>
              <a:rPr lang="en-US" altLang="zh-CN" sz="2200">
                <a:latin typeface="楷体_GB2312" pitchFamily="49" charset="-122"/>
                <a:ea typeface="楷体_GB2312" pitchFamily="49" charset="-122"/>
              </a:rPr>
              <a:t>2</a:t>
            </a:r>
            <a:r>
              <a:rPr lang="zh-CN" altLang="en-US" sz="2200" dirty="0">
                <a:latin typeface="楷体_GB2312" pitchFamily="49" charset="-122"/>
                <a:ea typeface="楷体_GB2312" pitchFamily="49" charset="-122"/>
              </a:rPr>
              <a:t>）计算出抽样的间距（</a:t>
            </a:r>
            <a:r>
              <a:rPr lang="en-US" altLang="zh-CN" sz="2200">
                <a:latin typeface="楷体_GB2312" pitchFamily="49" charset="-122"/>
                <a:ea typeface="楷体_GB2312" pitchFamily="49" charset="-122"/>
              </a:rPr>
              <a:t>K=N/n</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a:t>
            </a:r>
          </a:p>
          <a:p>
            <a:pPr lvl="1">
              <a:buSzPct val="80000"/>
              <a:buFont typeface="Wingdings" panose="05000000000000000000" pitchFamily="2" charset="2"/>
              <a:buChar char="u"/>
            </a:pPr>
            <a:r>
              <a:rPr lang="en-US" altLang="zh-CN" sz="2200">
                <a:latin typeface="楷体_GB2312" pitchFamily="49" charset="-122"/>
                <a:ea typeface="楷体_GB2312" pitchFamily="49" charset="-122"/>
              </a:rPr>
              <a:t>3</a:t>
            </a:r>
            <a:r>
              <a:rPr lang="zh-CN" altLang="en-US" sz="2200" dirty="0">
                <a:latin typeface="楷体_GB2312" pitchFamily="49" charset="-122"/>
                <a:ea typeface="楷体_GB2312" pitchFamily="49" charset="-122"/>
              </a:rPr>
              <a:t>）在最前面的</a:t>
            </a:r>
            <a:r>
              <a:rPr lang="en-US" altLang="zh-CN" sz="2200">
                <a:latin typeface="楷体_GB2312" pitchFamily="49" charset="-122"/>
                <a:ea typeface="楷体_GB2312" pitchFamily="49" charset="-122"/>
              </a:rPr>
              <a:t>K</a:t>
            </a:r>
            <a:r>
              <a:rPr lang="zh-CN" altLang="en-US" sz="2200" dirty="0">
                <a:latin typeface="楷体_GB2312" pitchFamily="49" charset="-122"/>
                <a:ea typeface="楷体_GB2312" pitchFamily="49" charset="-122"/>
              </a:rPr>
              <a:t>个个体中，采用简单随机抽样的方法抽取一个个体，记下该个体编号（</a:t>
            </a:r>
            <a:r>
              <a:rPr lang="en-US" altLang="zh-CN" sz="2200">
                <a:latin typeface="楷体_GB2312" pitchFamily="49" charset="-122"/>
                <a:ea typeface="楷体_GB2312" pitchFamily="49" charset="-122"/>
              </a:rPr>
              <a:t>A</a:t>
            </a:r>
            <a:r>
              <a:rPr lang="zh-CN" altLang="en-US" sz="2200" dirty="0">
                <a:latin typeface="楷体_GB2312" pitchFamily="49" charset="-122"/>
                <a:ea typeface="楷体_GB2312" pitchFamily="49" charset="-122"/>
              </a:rPr>
              <a:t>），为随机抽样的起点；</a:t>
            </a:r>
          </a:p>
          <a:p>
            <a:pPr lvl="1">
              <a:buSzPct val="80000"/>
              <a:buFont typeface="Wingdings" panose="05000000000000000000" pitchFamily="2" charset="2"/>
              <a:buChar char="u"/>
            </a:pPr>
            <a:r>
              <a:rPr lang="en-US" altLang="zh-CN" sz="2200">
                <a:latin typeface="楷体_GB2312" pitchFamily="49" charset="-122"/>
                <a:ea typeface="楷体_GB2312" pitchFamily="49" charset="-122"/>
              </a:rPr>
              <a:t>4</a:t>
            </a:r>
            <a:r>
              <a:rPr lang="zh-CN" altLang="en-US" sz="2200" dirty="0">
                <a:latin typeface="楷体_GB2312" pitchFamily="49" charset="-122"/>
                <a:ea typeface="楷体_GB2312" pitchFamily="49" charset="-122"/>
              </a:rPr>
              <a:t>）在抽样框中自</a:t>
            </a:r>
            <a:r>
              <a:rPr lang="en-US" altLang="zh-CN" sz="2200">
                <a:latin typeface="楷体_GB2312" pitchFamily="49" charset="-122"/>
                <a:ea typeface="楷体_GB2312" pitchFamily="49" charset="-122"/>
              </a:rPr>
              <a:t>A</a:t>
            </a:r>
            <a:r>
              <a:rPr lang="zh-CN" altLang="en-US" sz="2200" dirty="0">
                <a:latin typeface="楷体_GB2312" pitchFamily="49" charset="-122"/>
                <a:ea typeface="楷体_GB2312" pitchFamily="49" charset="-122"/>
              </a:rPr>
              <a:t>开始，每隔</a:t>
            </a:r>
            <a:r>
              <a:rPr lang="en-US" altLang="zh-CN" sz="2200">
                <a:latin typeface="楷体_GB2312" pitchFamily="49" charset="-122"/>
                <a:ea typeface="楷体_GB2312" pitchFamily="49" charset="-122"/>
              </a:rPr>
              <a:t>K</a:t>
            </a:r>
            <a:r>
              <a:rPr lang="zh-CN" altLang="en-US" sz="2200" dirty="0">
                <a:latin typeface="楷体_GB2312" pitchFamily="49" charset="-122"/>
                <a:ea typeface="楷体_GB2312" pitchFamily="49" charset="-122"/>
              </a:rPr>
              <a:t>个个体抽取一个个体，即所抽取个体的编号分别为</a:t>
            </a:r>
            <a:r>
              <a:rPr lang="en-US" altLang="zh-CN" sz="2200">
                <a:latin typeface="楷体_GB2312" pitchFamily="49" charset="-122"/>
                <a:ea typeface="楷体_GB2312" pitchFamily="49" charset="-122"/>
              </a:rPr>
              <a:t>A</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A+K</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A+2K</a:t>
            </a:r>
            <a:r>
              <a:rPr lang="zh-CN" altLang="en-US" sz="2200" dirty="0">
                <a:latin typeface="楷体_GB2312" pitchFamily="49" charset="-122"/>
                <a:ea typeface="楷体_GB2312" pitchFamily="49" charset="-122"/>
              </a:rPr>
              <a:t>，</a:t>
            </a:r>
            <a:r>
              <a:rPr lang="en-US" altLang="zh-CN" sz="2200">
                <a:latin typeface="Verdana" panose="020B0604030504040204" pitchFamily="34" charset="0"/>
                <a:ea typeface="楷体_GB2312" pitchFamily="49" charset="-122"/>
              </a:rPr>
              <a:t>……</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A+</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n-1</a:t>
            </a:r>
            <a:r>
              <a:rPr lang="zh-CN" altLang="en-US" sz="2200" dirty="0">
                <a:latin typeface="楷体_GB2312" pitchFamily="49" charset="-122"/>
                <a:ea typeface="楷体_GB2312" pitchFamily="49" charset="-122"/>
              </a:rPr>
              <a:t>）</a:t>
            </a:r>
            <a:r>
              <a:rPr lang="en-US" altLang="zh-CN" sz="2200">
                <a:latin typeface="楷体_GB2312" pitchFamily="49" charset="-122"/>
                <a:ea typeface="楷体_GB2312" pitchFamily="49" charset="-122"/>
              </a:rPr>
              <a:t>K</a:t>
            </a:r>
            <a:r>
              <a:rPr lang="zh-CN" altLang="en-US" sz="2200" dirty="0">
                <a:latin typeface="楷体_GB2312" pitchFamily="49" charset="-122"/>
                <a:ea typeface="楷体_GB2312" pitchFamily="49" charset="-122"/>
              </a:rPr>
              <a:t>；</a:t>
            </a:r>
          </a:p>
          <a:p>
            <a:pPr lvl="1">
              <a:buSzPct val="80000"/>
              <a:buFont typeface="Wingdings" panose="05000000000000000000" pitchFamily="2" charset="2"/>
              <a:buChar char="u"/>
            </a:pPr>
            <a:r>
              <a:rPr lang="en-US" altLang="zh-CN" sz="2200">
                <a:latin typeface="楷体_GB2312" pitchFamily="49" charset="-122"/>
                <a:ea typeface="楷体_GB2312" pitchFamily="49" charset="-122"/>
              </a:rPr>
              <a:t>5</a:t>
            </a:r>
            <a:r>
              <a:rPr lang="zh-CN" altLang="en-US" sz="2200" dirty="0">
                <a:latin typeface="楷体_GB2312" pitchFamily="49" charset="-122"/>
                <a:ea typeface="楷体_GB2312" pitchFamily="49" charset="-122"/>
              </a:rPr>
              <a:t>）将这</a:t>
            </a:r>
            <a:r>
              <a:rPr lang="en-US" altLang="zh-CN" sz="2200">
                <a:latin typeface="楷体_GB2312" pitchFamily="49" charset="-122"/>
                <a:ea typeface="楷体_GB2312" pitchFamily="49" charset="-122"/>
              </a:rPr>
              <a:t>n</a:t>
            </a:r>
            <a:r>
              <a:rPr lang="zh-CN" altLang="en-US" sz="2200" dirty="0">
                <a:latin typeface="楷体_GB2312" pitchFamily="49" charset="-122"/>
                <a:ea typeface="楷体_GB2312" pitchFamily="49" charset="-122"/>
              </a:rPr>
              <a:t>个个体合起来，就构成了该总体的一个样本。</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p:txBody>
          <a:bodyPr anchor="b" anchorCtr="0"/>
          <a:lstStyle/>
          <a:p>
            <a:pPr algn="l">
              <a:buClrTx/>
              <a:buSzTx/>
              <a:buFontTx/>
            </a:pPr>
            <a:r>
              <a:rPr lang="en-US" sz="2600" dirty="0">
                <a:solidFill>
                  <a:srgbClr val="FF0000"/>
                </a:solidFill>
              </a:rPr>
              <a:t>3.分层抽样</a:t>
            </a:r>
          </a:p>
        </p:txBody>
      </p:sp>
      <p:sp>
        <p:nvSpPr>
          <p:cNvPr id="26627" name="文本占位符 26626"/>
          <p:cNvSpPr>
            <a:spLocks noGrp="1"/>
          </p:cNvSpPr>
          <p:nvPr>
            <p:ph type="body" idx="1"/>
          </p:nvPr>
        </p:nvSpPr>
        <p:spPr>
          <a:xfrm>
            <a:off x="539750" y="1752600"/>
            <a:ext cx="7993063" cy="3908425"/>
          </a:xfrm>
        </p:spPr>
        <p:txBody>
          <a:bodyPr/>
          <a:lstStyle/>
          <a:p>
            <a:r>
              <a:rPr lang="zh-CN" altLang="en-US" sz="2400" dirty="0"/>
              <a:t>又称</a:t>
            </a:r>
            <a:r>
              <a:rPr lang="zh-CN" altLang="en-US" sz="2400" dirty="0">
                <a:solidFill>
                  <a:srgbClr val="FF0000"/>
                </a:solidFill>
              </a:rPr>
              <a:t>类型抽样</a:t>
            </a:r>
            <a:r>
              <a:rPr lang="zh-CN" altLang="en-US" sz="2400" dirty="0"/>
              <a:t>，它是先将总体中的所有单位按某种特征或标志（如性别、年龄、职业等）划分成若干类型或层次，然后再在各个类型或层次中采用简单随机抽样或系统抽样的办法抽取一个子样本，最后将这些子样本合起来构成总体的样本。</a:t>
            </a:r>
          </a:p>
          <a:p>
            <a:r>
              <a:rPr lang="zh-CN" altLang="en-US" sz="2400" dirty="0">
                <a:ea typeface="黑体" panose="02010609060101010101" pitchFamily="49" charset="-122"/>
              </a:rPr>
              <a:t>分层抽样的优点</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在不增加样规模的前提下降低抽样误差，提高抽样精度</a:t>
            </a:r>
            <a:r>
              <a:rPr lang="en-US" altLang="zh-CN" sz="2200">
                <a:latin typeface="楷体_GB2312" pitchFamily="49" charset="-122"/>
                <a:ea typeface="楷体_GB2312" pitchFamily="49" charset="-122"/>
              </a:rPr>
              <a:t>;</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分层抽样非常便于了解总体内不同层次的情况，以及对总体不中不同的层次进行单独研究或比较。</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anchor="b" anchorCtr="0"/>
          <a:lstStyle/>
          <a:p>
            <a:pPr algn="l">
              <a:buClrTx/>
              <a:buSzTx/>
              <a:buFontTx/>
            </a:pPr>
            <a:r>
              <a:rPr lang="en-US" sz="2600" dirty="0">
                <a:solidFill>
                  <a:srgbClr val="FF0000"/>
                </a:solidFill>
              </a:rPr>
              <a:t>分层抽样（续）</a:t>
            </a:r>
          </a:p>
        </p:txBody>
      </p:sp>
      <p:sp>
        <p:nvSpPr>
          <p:cNvPr id="27651" name="文本占位符 27650"/>
          <p:cNvSpPr>
            <a:spLocks noGrp="1"/>
          </p:cNvSpPr>
          <p:nvPr>
            <p:ph type="body" idx="1"/>
          </p:nvPr>
        </p:nvSpPr>
        <p:spPr>
          <a:xfrm>
            <a:off x="684213" y="1752600"/>
            <a:ext cx="7704137" cy="4052888"/>
          </a:xfrm>
        </p:spPr>
        <p:txBody>
          <a:bodyPr/>
          <a:lstStyle/>
          <a:p>
            <a:r>
              <a:rPr lang="zh-CN" altLang="en-US" sz="2400" dirty="0">
                <a:ea typeface="黑体" panose="02010609060101010101" pitchFamily="49" charset="-122"/>
              </a:rPr>
              <a:t>分层抽样的运用原则</a:t>
            </a:r>
          </a:p>
          <a:p>
            <a:pPr lvl="1">
              <a:buSzPct val="80000"/>
              <a:buFont typeface="Wingdings" panose="05000000000000000000" pitchFamily="2" charset="2"/>
              <a:buChar char="u"/>
            </a:pPr>
            <a:r>
              <a:rPr lang="zh-CN" altLang="en-US" sz="2400" b="1" dirty="0">
                <a:ea typeface="楷体_GB2312" pitchFamily="49" charset="-122"/>
              </a:rPr>
              <a:t>分层的标准问题</a:t>
            </a:r>
          </a:p>
          <a:p>
            <a:pPr lvl="2">
              <a:buSzPct val="80000"/>
              <a:buFont typeface="Wingdings" panose="05000000000000000000" pitchFamily="2" charset="2"/>
              <a:buChar char="Ø"/>
            </a:pPr>
            <a:r>
              <a:rPr lang="zh-CN" altLang="en-US" sz="2200" dirty="0">
                <a:ea typeface="楷体_GB2312" pitchFamily="49" charset="-122"/>
              </a:rPr>
              <a:t>以所要分析和研究的主要变量或相关变量作为分层标准；</a:t>
            </a:r>
          </a:p>
          <a:p>
            <a:pPr lvl="2">
              <a:buSzPct val="80000"/>
              <a:buFont typeface="Wingdings" panose="05000000000000000000" pitchFamily="2" charset="2"/>
              <a:buChar char="Ø"/>
            </a:pPr>
            <a:r>
              <a:rPr lang="zh-CN" altLang="en-US" sz="2200" dirty="0">
                <a:ea typeface="楷体_GB2312" pitchFamily="49" charset="-122"/>
              </a:rPr>
              <a:t>以保证各层内部同质性强、各层之间异质性强、突出总体内在结构的变量为分层变量；</a:t>
            </a:r>
          </a:p>
          <a:p>
            <a:pPr lvl="2">
              <a:buSzPct val="80000"/>
              <a:buFont typeface="Wingdings" panose="05000000000000000000" pitchFamily="2" charset="2"/>
              <a:buChar char="Ø"/>
            </a:pPr>
            <a:r>
              <a:rPr lang="zh-CN" altLang="en-US" sz="2200" dirty="0">
                <a:ea typeface="楷体_GB2312" pitchFamily="49" charset="-122"/>
              </a:rPr>
              <a:t>以那些已有明显层次区分的变量作为分层变量。</a:t>
            </a:r>
          </a:p>
          <a:p>
            <a:pPr lvl="1">
              <a:buSzPct val="80000"/>
              <a:buFont typeface="Wingdings" panose="05000000000000000000" pitchFamily="2" charset="2"/>
              <a:buChar char="u"/>
            </a:pPr>
            <a:r>
              <a:rPr lang="zh-CN" altLang="en-US" sz="2400" b="1" dirty="0">
                <a:ea typeface="楷体_GB2312" pitchFamily="49" charset="-122"/>
              </a:rPr>
              <a:t>分层比例问题</a:t>
            </a:r>
          </a:p>
          <a:p>
            <a:pPr lvl="2">
              <a:buSzPct val="80000"/>
              <a:buFont typeface="Wingdings" panose="05000000000000000000" pitchFamily="2" charset="2"/>
              <a:buChar char="Ø"/>
            </a:pPr>
            <a:r>
              <a:rPr lang="zh-CN" altLang="en-US" sz="2200" dirty="0">
                <a:ea typeface="楷体_GB2312" pitchFamily="49" charset="-122"/>
              </a:rPr>
              <a:t>可以确保得到一个与总体结构完全一样的样本，但有些情况下则不宜采用此法。</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620078"/>
            <a:ext cx="7467600" cy="1143000"/>
          </a:xfrm>
        </p:spPr>
        <p:txBody>
          <a:bodyPr>
            <a:normAutofit/>
          </a:bodyPr>
          <a:lstStyle/>
          <a:p>
            <a:r>
              <a:rPr lang="zh-CN" altLang="en-US" sz="4400" dirty="0" smtClean="0"/>
              <a:t>（一）资料的整理与录入</a:t>
            </a:r>
            <a:endParaRPr lang="zh-CN" altLang="en-US" sz="4400" dirty="0"/>
          </a:p>
        </p:txBody>
      </p:sp>
      <p:sp>
        <p:nvSpPr>
          <p:cNvPr id="3" name="内容占位符 2"/>
          <p:cNvSpPr>
            <a:spLocks noGrp="1"/>
          </p:cNvSpPr>
          <p:nvPr>
            <p:ph sz="quarter" idx="1"/>
          </p:nvPr>
        </p:nvSpPr>
        <p:spPr>
          <a:xfrm>
            <a:off x="683260" y="1988820"/>
            <a:ext cx="7467600" cy="3971290"/>
          </a:xfrm>
        </p:spPr>
        <p:txBody>
          <a:bodyPr/>
          <a:lstStyle/>
          <a:p>
            <a:pPr marL="0" indent="0">
              <a:buNone/>
            </a:pPr>
            <a:r>
              <a:rPr lang="en-US" altLang="zh-CN" dirty="0" smtClean="0"/>
              <a:t>1</a:t>
            </a:r>
            <a:r>
              <a:rPr lang="zh-CN" altLang="en-US" dirty="0" smtClean="0"/>
              <a:t>、资料的审核</a:t>
            </a:r>
            <a:endParaRPr lang="en-US" altLang="zh-CN" dirty="0" smtClean="0"/>
          </a:p>
          <a:p>
            <a:pPr marL="0" indent="0">
              <a:buNone/>
            </a:pPr>
            <a:r>
              <a:rPr lang="zh-CN" altLang="en-US" dirty="0" smtClean="0"/>
              <a:t>主要</a:t>
            </a:r>
            <a:r>
              <a:rPr lang="zh-CN" altLang="en-US" dirty="0"/>
              <a:t>包括两</a:t>
            </a:r>
            <a:r>
              <a:rPr lang="zh-CN" altLang="en-US" dirty="0" smtClean="0"/>
              <a:t>部分：一是检查出问卷资料中的问题；</a:t>
            </a:r>
            <a:endParaRPr lang="en-US" altLang="zh-CN" dirty="0" smtClean="0"/>
          </a:p>
          <a:p>
            <a:pPr marL="0" indent="0">
              <a:buNone/>
            </a:pPr>
            <a:r>
              <a:rPr lang="en-US" altLang="zh-CN" dirty="0"/>
              <a:t> </a:t>
            </a:r>
            <a:r>
              <a:rPr lang="en-US" altLang="zh-CN" dirty="0" smtClean="0"/>
              <a:t>                            </a:t>
            </a:r>
            <a:r>
              <a:rPr lang="zh-CN" altLang="en-US" dirty="0" smtClean="0"/>
              <a:t>二是重新向被调查者审核。</a:t>
            </a:r>
            <a:endParaRPr lang="en-US" altLang="zh-CN" dirty="0" smtClean="0"/>
          </a:p>
          <a:p>
            <a:pPr marL="0" indent="0">
              <a:buNone/>
            </a:pPr>
            <a:r>
              <a:rPr lang="zh-CN" altLang="en-US" dirty="0" smtClean="0"/>
              <a:t>资料</a:t>
            </a:r>
            <a:r>
              <a:rPr lang="zh-CN" altLang="en-US" dirty="0"/>
              <a:t>审核有两种</a:t>
            </a:r>
            <a:r>
              <a:rPr lang="zh-CN" altLang="en-US" dirty="0" smtClean="0"/>
              <a:t>：</a:t>
            </a:r>
            <a:endParaRPr lang="en-US" altLang="zh-CN" dirty="0" smtClean="0"/>
          </a:p>
          <a:p>
            <a:pPr marL="0" indent="0">
              <a:buNone/>
            </a:pPr>
            <a:r>
              <a:rPr lang="zh-CN" altLang="en-US" dirty="0" smtClean="0"/>
              <a:t>①</a:t>
            </a:r>
            <a:r>
              <a:rPr lang="zh-CN" altLang="en-US" dirty="0"/>
              <a:t>实地审核。在收集资料过程中审核，即边收集边审核</a:t>
            </a:r>
            <a:r>
              <a:rPr lang="zh-CN" altLang="en-US" dirty="0" smtClean="0"/>
              <a:t>。</a:t>
            </a:r>
            <a:endParaRPr lang="en-US" altLang="zh-CN" dirty="0" smtClean="0"/>
          </a:p>
          <a:p>
            <a:r>
              <a:rPr lang="zh-CN" altLang="en-US" dirty="0" smtClean="0"/>
              <a:t>优点</a:t>
            </a:r>
            <a:r>
              <a:rPr lang="zh-CN" altLang="en-US" dirty="0"/>
              <a:t>：及时，效果好</a:t>
            </a:r>
            <a:r>
              <a:rPr lang="zh-CN" altLang="en-US" dirty="0" smtClean="0"/>
              <a:t>。</a:t>
            </a:r>
            <a:endParaRPr lang="en-US" altLang="zh-CN" dirty="0" smtClean="0"/>
          </a:p>
          <a:p>
            <a:r>
              <a:rPr lang="zh-CN" altLang="en-US" dirty="0" smtClean="0"/>
              <a:t>缺点</a:t>
            </a:r>
            <a:r>
              <a:rPr lang="zh-CN" altLang="en-US" dirty="0"/>
              <a:t>：资料收集工作的组织和安排要特别仔细，对调查员处理问题的能力要求比较强。</a:t>
            </a:r>
          </a:p>
          <a:p>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8673"/>
          <p:cNvSpPr>
            <a:spLocks noGrp="1"/>
          </p:cNvSpPr>
          <p:nvPr>
            <p:ph type="title"/>
          </p:nvPr>
        </p:nvSpPr>
        <p:spPr>
          <a:xfrm>
            <a:off x="574675" y="908050"/>
            <a:ext cx="8001000" cy="612775"/>
          </a:xfrm>
        </p:spPr>
        <p:txBody>
          <a:bodyPr anchor="b" anchorCtr="0"/>
          <a:lstStyle/>
          <a:p>
            <a:r>
              <a:rPr lang="en-US" sz="2600" dirty="0">
                <a:solidFill>
                  <a:srgbClr val="FF0000"/>
                </a:solidFill>
              </a:rPr>
              <a:t>4.</a:t>
            </a:r>
            <a:r>
              <a:rPr lang="zh-CN" altLang="en-US" sz="2400" dirty="0">
                <a:solidFill>
                  <a:srgbClr val="FF0000"/>
                </a:solidFill>
              </a:rPr>
              <a:t>整群抽样</a:t>
            </a:r>
          </a:p>
        </p:txBody>
      </p:sp>
      <p:sp>
        <p:nvSpPr>
          <p:cNvPr id="28675" name="文本占位符 28674"/>
          <p:cNvSpPr>
            <a:spLocks noGrp="1"/>
          </p:cNvSpPr>
          <p:nvPr>
            <p:ph type="body" idx="1"/>
          </p:nvPr>
        </p:nvSpPr>
        <p:spPr>
          <a:xfrm>
            <a:off x="566738" y="1752600"/>
            <a:ext cx="8001000" cy="4052888"/>
          </a:xfrm>
        </p:spPr>
        <p:txBody>
          <a:bodyPr/>
          <a:lstStyle/>
          <a:p>
            <a:pPr>
              <a:lnSpc>
                <a:spcPct val="90000"/>
              </a:lnSpc>
            </a:pPr>
            <a:r>
              <a:rPr lang="zh-CN" altLang="en-US" sz="2300" dirty="0">
                <a:ea typeface="楷体_GB2312" pitchFamily="49" charset="-122"/>
              </a:rPr>
              <a:t>整群抽样的抽样单位是</a:t>
            </a:r>
            <a:r>
              <a:rPr lang="zh-CN" altLang="en-US" sz="2300" dirty="0">
                <a:solidFill>
                  <a:srgbClr val="FF0000"/>
                </a:solidFill>
                <a:ea typeface="楷体_GB2312" pitchFamily="49" charset="-122"/>
              </a:rPr>
              <a:t>成群的个体</a:t>
            </a:r>
            <a:r>
              <a:rPr lang="zh-CN" altLang="en-US" sz="2300" dirty="0">
                <a:ea typeface="楷体_GB2312" pitchFamily="49" charset="-122"/>
              </a:rPr>
              <a:t>，它是从总体中随机抽取一些小的群体，然后由所抽出的若干个小群体内的所有元素构成的样本。</a:t>
            </a:r>
          </a:p>
          <a:p>
            <a:pPr>
              <a:lnSpc>
                <a:spcPct val="90000"/>
              </a:lnSpc>
            </a:pPr>
            <a:r>
              <a:rPr lang="zh-CN" altLang="en-US" sz="2300" dirty="0">
                <a:ea typeface="楷体_GB2312" pitchFamily="49" charset="-122"/>
              </a:rPr>
              <a:t>当某个总体是由若干个有着自然界限和区分的子群所组成，同时不同子群相互之间差别很大、而每个子群内部的差异不大时，而适合于分层抽样的方法；反之，当不同子群相互间差别不大、而每个子群内部的异质性程度比较大时，则特别适合于采用整群抽样的方法。</a:t>
            </a:r>
          </a:p>
          <a:p>
            <a:pPr>
              <a:lnSpc>
                <a:spcPct val="90000"/>
              </a:lnSpc>
            </a:pPr>
            <a:r>
              <a:rPr lang="zh-CN" altLang="en-US" sz="2300" dirty="0">
                <a:ea typeface="楷体_GB2312" pitchFamily="49" charset="-122"/>
              </a:rPr>
              <a:t>整群抽样具有简便易行、节省费用的优点，但是以其样本的分布面不广、样本对总体的代表性相对较差等缺点为代价的。</a:t>
            </a:r>
            <a:endParaRPr lang="zh-CN" altLang="en-US" sz="2300">
              <a:ea typeface="楷体_GB2312"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7409"/>
          <p:cNvSpPr>
            <a:spLocks noGrp="1"/>
          </p:cNvSpPr>
          <p:nvPr>
            <p:ph type="title"/>
          </p:nvPr>
        </p:nvSpPr>
        <p:spPr>
          <a:xfrm>
            <a:off x="574675" y="981075"/>
            <a:ext cx="8001000" cy="539750"/>
          </a:xfrm>
        </p:spPr>
        <p:txBody>
          <a:bodyPr anchor="b" anchorCtr="0"/>
          <a:lstStyle/>
          <a:p>
            <a:r>
              <a:rPr lang="zh-CN" altLang="en-US" sz="2600" b="1" dirty="0">
                <a:solidFill>
                  <a:srgbClr val="FF0000"/>
                </a:solidFill>
              </a:rPr>
              <a:t>二、非概率抽样</a:t>
            </a:r>
          </a:p>
        </p:txBody>
      </p:sp>
      <p:sp>
        <p:nvSpPr>
          <p:cNvPr id="17411" name="文本占位符 17410"/>
          <p:cNvSpPr>
            <a:spLocks noGrp="1"/>
          </p:cNvSpPr>
          <p:nvPr>
            <p:ph type="body" idx="1"/>
          </p:nvPr>
        </p:nvSpPr>
        <p:spPr>
          <a:xfrm>
            <a:off x="566738" y="1752600"/>
            <a:ext cx="8001000" cy="2468563"/>
          </a:xfrm>
        </p:spPr>
        <p:txBody>
          <a:bodyPr/>
          <a:lstStyle/>
          <a:p>
            <a:r>
              <a:rPr lang="zh-CN" altLang="en-US" sz="2400" dirty="0"/>
              <a:t>非概率抽样不是按照概率均等的原则，而是根据人们的主观经验或其他条件来抽取样本。</a:t>
            </a:r>
          </a:p>
          <a:p>
            <a:r>
              <a:rPr lang="zh-CN" altLang="en-US" sz="2400" dirty="0"/>
              <a:t>非概率抽样的样本代表性往往较小，误差有时相当大，而且这种误差又无法估计。</a:t>
            </a:r>
          </a:p>
          <a:p>
            <a:r>
              <a:rPr lang="zh-CN" altLang="en-US" sz="2400" dirty="0"/>
              <a:t>在大规模的正式研究中，一般很少用非概率抽样，常常只是在探索性研究中采用。</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574675" y="1052513"/>
            <a:ext cx="8001000" cy="468312"/>
          </a:xfrm>
        </p:spPr>
        <p:txBody>
          <a:bodyPr anchor="b" anchorCtr="0"/>
          <a:lstStyle/>
          <a:p>
            <a:r>
              <a:rPr lang="en-US" altLang="zh-CN" sz="2600" dirty="0"/>
              <a:t>1.</a:t>
            </a:r>
            <a:r>
              <a:rPr lang="zh-CN" altLang="en-US" sz="2600" dirty="0"/>
              <a:t>偶遇抽样</a:t>
            </a:r>
          </a:p>
        </p:txBody>
      </p:sp>
      <p:sp>
        <p:nvSpPr>
          <p:cNvPr id="18435" name="文本占位符 18434"/>
          <p:cNvSpPr>
            <a:spLocks noGrp="1"/>
          </p:cNvSpPr>
          <p:nvPr>
            <p:ph type="body" idx="1"/>
          </p:nvPr>
        </p:nvSpPr>
        <p:spPr>
          <a:xfrm>
            <a:off x="566738" y="1752600"/>
            <a:ext cx="8001000" cy="2828925"/>
          </a:xfrm>
        </p:spPr>
        <p:txBody>
          <a:bodyPr/>
          <a:lstStyle/>
          <a:p>
            <a:r>
              <a:rPr lang="zh-CN" altLang="en-US" sz="2400" dirty="0"/>
              <a:t>又称方便抽样或自然抽样，是指研究者根据现实情况，以自己方便的形式抽取偶然遇到的个案作为对象，或者仅仅选择那些离得最近、最容易找到的个案作为对象。</a:t>
            </a:r>
          </a:p>
          <a:p>
            <a:r>
              <a:rPr lang="zh-CN" altLang="en-US" sz="2400" dirty="0"/>
              <a:t>从表现上看，偶遇抽样与随机抽样相似，但二者的根本区别是，偶遇抽样没有保证总体中每一个个案都具有同等的被抽中的概率。</a:t>
            </a:r>
          </a:p>
          <a:p>
            <a:r>
              <a:rPr lang="zh-CN" altLang="en-US" sz="2400" dirty="0">
                <a:solidFill>
                  <a:srgbClr val="FF0000"/>
                </a:solidFill>
              </a:rPr>
              <a:t>注意：不能用偶遇抽样得到的研究结论来推论总体。</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a:xfrm>
            <a:off x="574675" y="981075"/>
            <a:ext cx="8001000" cy="539750"/>
          </a:xfrm>
        </p:spPr>
        <p:txBody>
          <a:bodyPr anchor="b" anchorCtr="0"/>
          <a:lstStyle/>
          <a:p>
            <a:r>
              <a:rPr lang="en-US" altLang="zh-CN" sz="2600" dirty="0"/>
              <a:t>2.</a:t>
            </a:r>
            <a:r>
              <a:rPr lang="zh-CN" altLang="en-US" sz="2600" dirty="0"/>
              <a:t>判断抽样</a:t>
            </a:r>
          </a:p>
        </p:txBody>
      </p:sp>
      <p:sp>
        <p:nvSpPr>
          <p:cNvPr id="19459" name="文本占位符 19458"/>
          <p:cNvSpPr>
            <a:spLocks noGrp="1"/>
          </p:cNvSpPr>
          <p:nvPr>
            <p:ph type="body" idx="1"/>
          </p:nvPr>
        </p:nvSpPr>
        <p:spPr>
          <a:xfrm>
            <a:off x="566738" y="1752600"/>
            <a:ext cx="8001000" cy="3763963"/>
          </a:xfrm>
        </p:spPr>
        <p:txBody>
          <a:bodyPr/>
          <a:lstStyle/>
          <a:p>
            <a:pPr>
              <a:lnSpc>
                <a:spcPct val="90000"/>
              </a:lnSpc>
            </a:pPr>
            <a:r>
              <a:rPr lang="zh-CN" altLang="en-US" sz="2400" dirty="0"/>
              <a:t>又称立意抽样，它是研究者根据研究的目标和自己主观的分析来选择和确定研究对象的方法。</a:t>
            </a:r>
          </a:p>
          <a:p>
            <a:pPr>
              <a:lnSpc>
                <a:spcPct val="90000"/>
              </a:lnSpc>
            </a:pPr>
            <a:r>
              <a:rPr lang="zh-CN" altLang="en-US" sz="2400" dirty="0"/>
              <a:t>判断抽样要首先确定抽样标准，由于标准的确定带有较大的主观性，所以此法运用与研究者的理论素养、实际经验以及对对象的熟悉程度有很大关系。</a:t>
            </a:r>
          </a:p>
          <a:p>
            <a:pPr>
              <a:lnSpc>
                <a:spcPct val="90000"/>
              </a:lnSpc>
            </a:pPr>
            <a:r>
              <a:rPr lang="zh-CN" altLang="en-US" sz="2400" dirty="0"/>
              <a:t>判断抽样的主要优点在于可以充分发挥研究人员的主观能动作用</a:t>
            </a:r>
          </a:p>
          <a:p>
            <a:pPr>
              <a:lnSpc>
                <a:spcPct val="90000"/>
              </a:lnSpc>
            </a:pPr>
            <a:r>
              <a:rPr lang="zh-CN" altLang="en-US" sz="2400" dirty="0"/>
              <a:t>在实际中这种抽样多用于总体规模小、所涉及范围较窄，或时间、人力等条件有限而难以进行大规模抽样的情况。</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a:xfrm>
            <a:off x="574675" y="1125538"/>
            <a:ext cx="8001000" cy="395287"/>
          </a:xfrm>
        </p:spPr>
        <p:txBody>
          <a:bodyPr anchor="b" anchorCtr="0"/>
          <a:lstStyle/>
          <a:p>
            <a:r>
              <a:rPr lang="en-US" altLang="zh-CN" sz="2600" dirty="0"/>
              <a:t>3.</a:t>
            </a:r>
            <a:r>
              <a:rPr lang="zh-CN" altLang="en-US" sz="2600" dirty="0"/>
              <a:t>定额抽样</a:t>
            </a:r>
          </a:p>
        </p:txBody>
      </p:sp>
      <p:sp>
        <p:nvSpPr>
          <p:cNvPr id="20483" name="文本占位符 20482"/>
          <p:cNvSpPr>
            <a:spLocks noGrp="1"/>
          </p:cNvSpPr>
          <p:nvPr>
            <p:ph type="body" idx="1"/>
          </p:nvPr>
        </p:nvSpPr>
        <p:spPr>
          <a:xfrm>
            <a:off x="566738" y="1752600"/>
            <a:ext cx="8001000" cy="3836988"/>
          </a:xfrm>
        </p:spPr>
        <p:txBody>
          <a:bodyPr/>
          <a:lstStyle/>
          <a:p>
            <a:pPr>
              <a:lnSpc>
                <a:spcPct val="80000"/>
              </a:lnSpc>
            </a:pPr>
            <a:r>
              <a:rPr lang="zh-CN" altLang="en-US" sz="2400" dirty="0"/>
              <a:t>又称配额抽样，它要求研究者尽可能地依据那些有可能影响研究变量的因素来对总体分层，并找出具有各种不同特征的成员在总体中所占的比例。然后依据这种划分以及各类成员的比例去选择对象，使样本中的成员在上述各种因素、各种特征方面的构成及其在样本中的比例都尽量接近总体。</a:t>
            </a:r>
          </a:p>
          <a:p>
            <a:pPr>
              <a:lnSpc>
                <a:spcPct val="80000"/>
              </a:lnSpc>
            </a:pPr>
            <a:r>
              <a:rPr lang="zh-CN" altLang="en-US" sz="2400" dirty="0"/>
              <a:t>当研究的主要目标不是去推断总体状况，而主要是为了检验理论、解释关系或比较不同性质的群体时，通常不需要严格的随机抽样。</a:t>
            </a:r>
          </a:p>
          <a:p>
            <a:pPr>
              <a:lnSpc>
                <a:spcPct val="80000"/>
              </a:lnSpc>
            </a:pPr>
            <a:r>
              <a:rPr lang="zh-CN" altLang="en-US" sz="2400" dirty="0"/>
              <a:t>定额抽样目的在于要抽选出一个总体的“模拟物”，其方法则是通过主观的分析来确定和选择组成这种模拟物的成员。</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占位符 21505"/>
          <p:cNvSpPr>
            <a:spLocks noGrp="1"/>
          </p:cNvSpPr>
          <p:nvPr>
            <p:ph type="body" sz="half" idx="1"/>
            <p:custDataLst>
              <p:tags r:id="rId1"/>
            </p:custDataLst>
          </p:nvPr>
        </p:nvSpPr>
        <p:spPr>
          <a:xfrm>
            <a:off x="179388" y="404813"/>
            <a:ext cx="8640762" cy="5472112"/>
          </a:xfrm>
        </p:spPr>
        <p:txBody>
          <a:bodyPr/>
          <a:lstStyle/>
          <a:p>
            <a:pPr>
              <a:buClrTx/>
              <a:buSzTx/>
              <a:buFontTx/>
            </a:pPr>
            <a:r>
              <a:rPr lang="zh-CN" altLang="en-US" sz="2400" dirty="0"/>
              <a:t>例：假设某高校有</a:t>
            </a:r>
            <a:r>
              <a:rPr lang="en-US" altLang="zh-CN" sz="2400"/>
              <a:t>4000</a:t>
            </a:r>
            <a:r>
              <a:rPr lang="zh-CN" altLang="en-US" sz="2400" dirty="0"/>
              <a:t>名学生，其中男生占</a:t>
            </a:r>
            <a:r>
              <a:rPr lang="en-US" altLang="zh-CN" sz="2400"/>
              <a:t>60%</a:t>
            </a:r>
            <a:r>
              <a:rPr lang="zh-CN" altLang="en-US" sz="2400" dirty="0"/>
              <a:t>，女生占</a:t>
            </a:r>
            <a:r>
              <a:rPr lang="en-US" altLang="zh-CN" sz="2400"/>
              <a:t>40%</a:t>
            </a:r>
            <a:r>
              <a:rPr lang="zh-CN" altLang="en-US" sz="2400" dirty="0"/>
              <a:t>；文科学生和理科学生各占</a:t>
            </a:r>
            <a:r>
              <a:rPr lang="en-US" altLang="zh-CN" sz="2400"/>
              <a:t>50%</a:t>
            </a:r>
            <a:r>
              <a:rPr lang="zh-CN" altLang="en-US" sz="2400" dirty="0"/>
              <a:t>；一年级学生占</a:t>
            </a:r>
            <a:r>
              <a:rPr lang="en-US" altLang="zh-CN" sz="2400"/>
              <a:t>40%</a:t>
            </a:r>
            <a:r>
              <a:rPr lang="zh-CN" altLang="en-US" sz="2400" dirty="0"/>
              <a:t>，二、三、四年级分别占</a:t>
            </a:r>
            <a:r>
              <a:rPr lang="en-US" altLang="zh-CN" sz="2400"/>
              <a:t>30%</a:t>
            </a:r>
            <a:r>
              <a:rPr lang="zh-CN" altLang="en-US" sz="2400" dirty="0"/>
              <a:t>、</a:t>
            </a:r>
            <a:r>
              <a:rPr lang="en-US" altLang="zh-CN" sz="2400"/>
              <a:t>20%</a:t>
            </a:r>
            <a:r>
              <a:rPr lang="zh-CN" altLang="en-US" sz="2400" dirty="0"/>
              <a:t>、</a:t>
            </a:r>
            <a:r>
              <a:rPr lang="en-US" altLang="zh-CN" sz="2400"/>
              <a:t>10%</a:t>
            </a:r>
            <a:r>
              <a:rPr lang="zh-CN" altLang="en-US" sz="2400" dirty="0"/>
              <a:t>。现要用定额抽样方法依上述三个变数抽取一个规模为</a:t>
            </a:r>
            <a:r>
              <a:rPr lang="en-US" altLang="zh-CN" sz="2400"/>
              <a:t>100</a:t>
            </a:r>
            <a:r>
              <a:rPr lang="zh-CN" altLang="en-US" sz="2400" dirty="0"/>
              <a:t>人的样本。</a:t>
            </a:r>
          </a:p>
          <a:p>
            <a:pPr>
              <a:buClrTx/>
              <a:buSzTx/>
              <a:buFontTx/>
              <a:buNone/>
            </a:pPr>
            <a:r>
              <a:rPr lang="zh-CN" altLang="en-US" sz="2800" dirty="0"/>
              <a:t>    </a:t>
            </a:r>
            <a:r>
              <a:rPr lang="zh-CN" altLang="en-US" sz="2200" dirty="0"/>
              <a:t>表</a:t>
            </a:r>
            <a:r>
              <a:rPr lang="en-US" altLang="zh-CN" sz="2200"/>
              <a:t>5-1                         100</a:t>
            </a:r>
            <a:r>
              <a:rPr lang="zh-CN" altLang="en-US" sz="2200" dirty="0"/>
              <a:t>个人的定额样本分布表</a:t>
            </a:r>
          </a:p>
        </p:txBody>
      </p:sp>
      <p:graphicFrame>
        <p:nvGraphicFramePr>
          <p:cNvPr id="21563" name="表格 21562"/>
          <p:cNvGraphicFramePr>
            <a:graphicFrameLocks noGrp="1"/>
          </p:cNvGraphicFramePr>
          <p:nvPr>
            <p:custDataLst>
              <p:tags r:id="rId2"/>
            </p:custDataLst>
          </p:nvPr>
        </p:nvGraphicFramePr>
        <p:xfrm>
          <a:off x="395288" y="2565400"/>
          <a:ext cx="8316913" cy="3108008"/>
        </p:xfrm>
        <a:graphic>
          <a:graphicData uri="http://schemas.openxmlformats.org/drawingml/2006/table">
            <a:tbl>
              <a:tblPr/>
              <a:tblGrid>
                <a:gridCol w="431800"/>
                <a:gridCol w="576263"/>
                <a:gridCol w="460375"/>
                <a:gridCol w="488950"/>
                <a:gridCol w="419100"/>
                <a:gridCol w="558800"/>
                <a:gridCol w="488950"/>
                <a:gridCol w="490537"/>
                <a:gridCol w="487363"/>
                <a:gridCol w="490537"/>
                <a:gridCol w="488950"/>
                <a:gridCol w="488950"/>
                <a:gridCol w="488950"/>
                <a:gridCol w="554038"/>
                <a:gridCol w="423862"/>
                <a:gridCol w="490538"/>
                <a:gridCol w="488950"/>
              </a:tblGrid>
              <a:tr h="426720">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2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8">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男生</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8">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女生</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612775">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文科（</a:t>
                      </a:r>
                      <a:r>
                        <a:rPr lang="en-US" altLang="zh-CN" sz="2200"/>
                        <a:t>30</a:t>
                      </a:r>
                      <a:r>
                        <a:rPr lang="zh-CN" altLang="en-US" sz="2200" dirty="0"/>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理科（</a:t>
                      </a:r>
                      <a:r>
                        <a:rPr lang="en-US" altLang="zh-CN" sz="2200"/>
                        <a:t>30</a:t>
                      </a:r>
                      <a:r>
                        <a:rPr lang="zh-CN" altLang="en-US" sz="2200" dirty="0"/>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文科（</a:t>
                      </a:r>
                      <a:r>
                        <a:rPr lang="en-US" altLang="zh-CN" sz="2200"/>
                        <a:t>20</a:t>
                      </a:r>
                      <a:r>
                        <a:rPr lang="zh-CN" altLang="en-US" sz="2200" dirty="0"/>
                        <a:t>）</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grid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理科（</a:t>
                      </a:r>
                      <a:r>
                        <a:rPr lang="en-US" altLang="zh-CN" sz="2200"/>
                        <a:t>20</a:t>
                      </a:r>
                      <a:r>
                        <a:rPr lang="zh-CN" altLang="en-US" sz="2200" dirty="0"/>
                        <a:t>）</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xBody>
                    <a:bodyPr/>
                    <a:lstStyle/>
                    <a:p>
                      <a:endParaRPr lang="zh-CN"/>
                    </a:p>
                  </a:txBody>
                  <a:tcPr>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103346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年级</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一</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二</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三</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四</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一</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二</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三</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四</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一</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二</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三</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四</a:t>
                      </a:r>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一</a:t>
                      </a:r>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二</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三</a:t>
                      </a:r>
                    </a:p>
                  </a:txBody>
                  <a:tcPr>
                    <a:lnL>
                      <a:noFill/>
                    </a:lnL>
                    <a:lnR>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四</a:t>
                      </a:r>
                    </a:p>
                  </a:txBody>
                  <a:tcPr>
                    <a:lnL>
                      <a:noFill/>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03505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200" dirty="0"/>
                        <a:t>人数</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12</a:t>
                      </a:r>
                      <a:endParaRPr lang="zh-CN" altLang="en-US" sz="2200"/>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9</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6</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3</a:t>
                      </a:r>
                      <a:endParaRPr lang="zh-CN" altLang="en-US" sz="2200"/>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12</a:t>
                      </a:r>
                      <a:endParaRPr lang="zh-CN" altLang="en-US" sz="2200"/>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9</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6</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3</a:t>
                      </a:r>
                      <a:endParaRPr lang="zh-CN" altLang="en-US" sz="2200"/>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8</a:t>
                      </a:r>
                      <a:endParaRPr lang="zh-CN" altLang="en-US" sz="2200"/>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6</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4</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2</a:t>
                      </a:r>
                      <a:endParaRPr lang="zh-CN" altLang="en-US" sz="2200"/>
                    </a:p>
                  </a:txBody>
                  <a:tcPr>
                    <a:lnL>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8</a:t>
                      </a:r>
                      <a:endParaRPr lang="zh-CN" altLang="en-US" sz="2200"/>
                    </a:p>
                  </a:txBody>
                  <a:tcPr>
                    <a:lnL w="12700" cap="flat" cmpd="sng">
                      <a:solidFill>
                        <a:schemeClr val="tx1"/>
                      </a:solidFill>
                      <a:prstDash val="solid"/>
                      <a:headEnd type="none" w="med" len="med"/>
                      <a:tailEnd type="none" w="med" len="med"/>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6</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4</a:t>
                      </a:r>
                      <a:endParaRPr lang="zh-CN" altLang="en-US" sz="2200"/>
                    </a:p>
                  </a:txBody>
                  <a:tcPr>
                    <a:lnL>
                      <a:noFill/>
                    </a:lnL>
                    <a:lnR>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en-US" altLang="zh-CN" sz="2200"/>
                        <a:t>2</a:t>
                      </a:r>
                      <a:endParaRPr lang="zh-CN" altLang="en-US" sz="2200"/>
                    </a:p>
                  </a:txBody>
                  <a:tcPr>
                    <a:lnL>
                      <a:noFill/>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574675" y="1052513"/>
            <a:ext cx="8001000" cy="468312"/>
          </a:xfrm>
        </p:spPr>
        <p:txBody>
          <a:bodyPr anchor="b" anchorCtr="0"/>
          <a:lstStyle/>
          <a:p>
            <a:r>
              <a:rPr lang="en-US" altLang="zh-CN" sz="2600" dirty="0"/>
              <a:t>4.</a:t>
            </a:r>
            <a:r>
              <a:rPr lang="zh-CN" altLang="en-US" sz="2600" dirty="0"/>
              <a:t>雪球抽样</a:t>
            </a:r>
          </a:p>
        </p:txBody>
      </p:sp>
      <p:sp>
        <p:nvSpPr>
          <p:cNvPr id="22531" name="文本占位符 22530"/>
          <p:cNvSpPr>
            <a:spLocks noGrp="1"/>
          </p:cNvSpPr>
          <p:nvPr>
            <p:ph type="body" idx="1"/>
          </p:nvPr>
        </p:nvSpPr>
        <p:spPr>
          <a:xfrm>
            <a:off x="566738" y="1752600"/>
            <a:ext cx="8181975" cy="2036763"/>
          </a:xfrm>
        </p:spPr>
        <p:txBody>
          <a:bodyPr/>
          <a:lstStyle/>
          <a:p>
            <a:r>
              <a:rPr lang="zh-CN" altLang="en-US" sz="2400" dirty="0"/>
              <a:t>当我们无法了解总体情况时，可以从总体中少数成员入手对他们进行调查，向他们询问还知道哪些符合条件的人。再去找那些并再询问他们知道的人。如同滚雪球一样，我们可以找到越来越多具有相同性质的群体成员。</a:t>
            </a:r>
          </a:p>
          <a:p>
            <a:r>
              <a:rPr lang="zh-CN" altLang="en-US" sz="2400" dirty="0"/>
              <a:t>如果总体不大，有时用不了几次就会接近饱和状况。</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title"/>
          </p:nvPr>
        </p:nvSpPr>
        <p:spPr>
          <a:xfrm>
            <a:off x="574675" y="981075"/>
            <a:ext cx="8001000" cy="539750"/>
          </a:xfrm>
        </p:spPr>
        <p:txBody>
          <a:bodyPr anchor="b" anchorCtr="0"/>
          <a:lstStyle/>
          <a:p>
            <a:r>
              <a:rPr lang="zh-CN" altLang="en-US" sz="2600" dirty="0"/>
              <a:t>样本规模与抽样误差</a:t>
            </a:r>
          </a:p>
        </p:txBody>
      </p:sp>
      <p:sp>
        <p:nvSpPr>
          <p:cNvPr id="29699" name="文本占位符 29698"/>
          <p:cNvSpPr>
            <a:spLocks noGrp="1"/>
          </p:cNvSpPr>
          <p:nvPr>
            <p:ph type="body" idx="1"/>
          </p:nvPr>
        </p:nvSpPr>
        <p:spPr>
          <a:xfrm>
            <a:off x="566738" y="1752600"/>
            <a:ext cx="8001000" cy="4052888"/>
          </a:xfrm>
        </p:spPr>
        <p:txBody>
          <a:bodyPr/>
          <a:lstStyle/>
          <a:p>
            <a:r>
              <a:rPr lang="zh-CN" altLang="en-US" sz="2400" dirty="0">
                <a:ea typeface="黑体" panose="02010609060101010101" pitchFamily="49" charset="-122"/>
              </a:rPr>
              <a:t>样本规模</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统计学中通常以</a:t>
            </a:r>
            <a:r>
              <a:rPr lang="en-US" altLang="zh-CN" sz="2200">
                <a:latin typeface="楷体_GB2312" pitchFamily="49" charset="-122"/>
                <a:ea typeface="楷体_GB2312" pitchFamily="49" charset="-122"/>
              </a:rPr>
              <a:t>30</a:t>
            </a:r>
            <a:r>
              <a:rPr lang="zh-CN" altLang="en-US" sz="2200" dirty="0">
                <a:latin typeface="楷体_GB2312" pitchFamily="49" charset="-122"/>
                <a:ea typeface="楷体_GB2312" pitchFamily="49" charset="-122"/>
              </a:rPr>
              <a:t>为界，把样本分为大样本（</a:t>
            </a:r>
            <a:r>
              <a:rPr lang="en-US" altLang="zh-CN" sz="2200">
                <a:latin typeface="楷体_GB2312" pitchFamily="49" charset="-122"/>
                <a:ea typeface="楷体_GB2312" pitchFamily="49" charset="-122"/>
              </a:rPr>
              <a:t>30</a:t>
            </a:r>
            <a:r>
              <a:rPr lang="zh-CN" altLang="en-US" sz="2200" dirty="0">
                <a:latin typeface="楷体_GB2312" pitchFamily="49" charset="-122"/>
                <a:ea typeface="楷体_GB2312" pitchFamily="49" charset="-122"/>
              </a:rPr>
              <a:t>个个案以上）和小样本（小于</a:t>
            </a:r>
            <a:r>
              <a:rPr lang="en-US" altLang="zh-CN" sz="2200">
                <a:latin typeface="楷体_GB2312" pitchFamily="49" charset="-122"/>
                <a:ea typeface="楷体_GB2312" pitchFamily="49" charset="-122"/>
              </a:rPr>
              <a:t>30</a:t>
            </a:r>
            <a:r>
              <a:rPr lang="zh-CN" altLang="en-US" sz="2200" dirty="0">
                <a:latin typeface="楷体_GB2312" pitchFamily="49" charset="-122"/>
                <a:ea typeface="楷体_GB2312" pitchFamily="49" charset="-122"/>
              </a:rPr>
              <a:t>个个案）。</a:t>
            </a:r>
          </a:p>
          <a:p>
            <a:pPr lvl="1">
              <a:buSzPct val="80000"/>
              <a:buFont typeface="Wingdings" panose="05000000000000000000" pitchFamily="2" charset="2"/>
              <a:buChar char="u"/>
            </a:pPr>
            <a:r>
              <a:rPr lang="zh-CN" altLang="en-US" sz="2200" dirty="0">
                <a:latin typeface="楷体_GB2312" pitchFamily="49" charset="-122"/>
                <a:ea typeface="楷体_GB2312" pitchFamily="49" charset="-122"/>
              </a:rPr>
              <a:t>一些研究者认为，社会研究中的样本规模至少不能少于</a:t>
            </a:r>
            <a:r>
              <a:rPr lang="en-US" altLang="zh-CN" sz="2200">
                <a:latin typeface="楷体_GB2312" pitchFamily="49" charset="-122"/>
                <a:ea typeface="楷体_GB2312" pitchFamily="49" charset="-122"/>
              </a:rPr>
              <a:t>300</a:t>
            </a:r>
            <a:r>
              <a:rPr lang="zh-CN" altLang="en-US" sz="2200" dirty="0">
                <a:latin typeface="楷体_GB2312" pitchFamily="49" charset="-122"/>
                <a:ea typeface="楷体_GB2312" pitchFamily="49" charset="-122"/>
              </a:rPr>
              <a:t>个个案。</a:t>
            </a:r>
          </a:p>
          <a:p>
            <a:r>
              <a:rPr lang="zh-CN" altLang="en-US" sz="2400" dirty="0">
                <a:ea typeface="黑体" panose="02010609060101010101" pitchFamily="49" charset="-122"/>
              </a:rPr>
              <a:t>样本规模计算理论公式</a:t>
            </a:r>
          </a:p>
          <a:p>
            <a:pPr lvl="1">
              <a:buSzPct val="80000"/>
              <a:buFont typeface="Wingdings" panose="05000000000000000000" pitchFamily="2" charset="2"/>
              <a:buChar char="u"/>
            </a:pPr>
            <a:r>
              <a:rPr lang="en-US" altLang="zh-CN" sz="2200">
                <a:latin typeface="Times New Roman" panose="02020603050405020304" pitchFamily="18" charset="0"/>
              </a:rPr>
              <a:t>n=t</a:t>
            </a:r>
            <a:r>
              <a:rPr lang="en-US" altLang="zh-CN" sz="2200" baseline="30000">
                <a:latin typeface="Times New Roman" panose="02020603050405020304" pitchFamily="18" charset="0"/>
              </a:rPr>
              <a:t>2</a:t>
            </a:r>
            <a:r>
              <a:rPr lang="en-US" altLang="zh-CN" sz="2200">
                <a:latin typeface="Times New Roman" panose="02020603050405020304" pitchFamily="18" charset="0"/>
              </a:rPr>
              <a:t>/4e</a:t>
            </a:r>
            <a:r>
              <a:rPr lang="en-US" altLang="zh-CN" sz="2200" baseline="30000">
                <a:latin typeface="Times New Roman" panose="02020603050405020304" pitchFamily="18" charset="0"/>
              </a:rPr>
              <a:t>2</a:t>
            </a:r>
            <a:r>
              <a:rPr lang="en-US" altLang="zh-CN" baseline="30000">
                <a:latin typeface="Times New Roman" panose="02020603050405020304" pitchFamily="18" charset="0"/>
              </a:rPr>
              <a:t>  </a:t>
            </a:r>
            <a:r>
              <a:rPr lang="zh-CN" altLang="en-US" sz="2200" dirty="0">
                <a:latin typeface="楷体_GB2312" pitchFamily="49" charset="-122"/>
                <a:ea typeface="楷体_GB2312" pitchFamily="49" charset="-122"/>
              </a:rPr>
              <a:t>（实际还要乘以设计效应</a:t>
            </a:r>
            <a:r>
              <a:rPr lang="en-US" altLang="zh-CN" sz="2200">
                <a:latin typeface="楷体_GB2312" pitchFamily="49" charset="-122"/>
                <a:ea typeface="楷体_GB2312" pitchFamily="49" charset="-122"/>
              </a:rPr>
              <a:t>1.8</a:t>
            </a:r>
            <a:r>
              <a:rPr lang="zh-CN" altLang="en-US" sz="2200" dirty="0">
                <a:latin typeface="楷体_GB2312" pitchFamily="49" charset="-122"/>
                <a:ea typeface="楷体_GB2312" pitchFamily="49" charset="-122"/>
              </a:rPr>
              <a:t>或</a:t>
            </a:r>
            <a:r>
              <a:rPr lang="en-US" altLang="zh-CN" sz="2200">
                <a:latin typeface="楷体_GB2312" pitchFamily="49" charset="-122"/>
                <a:ea typeface="楷体_GB2312" pitchFamily="49" charset="-122"/>
              </a:rPr>
              <a:t>2</a:t>
            </a:r>
            <a:r>
              <a:rPr lang="zh-CN" altLang="en-US" sz="2200" dirty="0">
                <a:latin typeface="楷体_GB2312" pitchFamily="49" charset="-122"/>
                <a:ea typeface="楷体_GB2312" pitchFamily="49" charset="-122"/>
              </a:rPr>
              <a:t>）</a:t>
            </a:r>
          </a:p>
          <a:p>
            <a:r>
              <a:rPr lang="zh-CN" altLang="en-US" sz="2400" dirty="0">
                <a:latin typeface="黑体" panose="02010609060101010101" pitchFamily="49" charset="-122"/>
                <a:ea typeface="黑体" panose="02010609060101010101" pitchFamily="49" charset="-122"/>
              </a:rPr>
              <a:t>误差</a:t>
            </a:r>
          </a:p>
          <a:p>
            <a:pPr lvl="1">
              <a:buSzPct val="80000"/>
              <a:buFont typeface="Wingdings" panose="05000000000000000000" pitchFamily="2" charset="2"/>
              <a:buChar char="u"/>
            </a:pPr>
            <a:r>
              <a:rPr lang="zh-CN" altLang="en-US" sz="2200" b="1" dirty="0">
                <a:ea typeface="楷体_GB2312" pitchFamily="49" charset="-122"/>
              </a:rPr>
              <a:t>抽样误差</a:t>
            </a:r>
            <a:r>
              <a:rPr lang="zh-CN" altLang="en-US" sz="2200" dirty="0">
                <a:ea typeface="楷体_GB2312" pitchFamily="49" charset="-122"/>
              </a:rPr>
              <a:t>：主要取决于总体的分布分差和抽样规模。</a:t>
            </a:r>
          </a:p>
          <a:p>
            <a:pPr lvl="1">
              <a:buSzPct val="80000"/>
              <a:buFont typeface="Wingdings" panose="05000000000000000000" pitchFamily="2" charset="2"/>
              <a:buChar char="u"/>
            </a:pPr>
            <a:r>
              <a:rPr lang="zh-CN" altLang="en-US" sz="2200" b="1" dirty="0">
                <a:ea typeface="楷体_GB2312" pitchFamily="49" charset="-122"/>
              </a:rPr>
              <a:t>度量误差</a:t>
            </a:r>
            <a:r>
              <a:rPr lang="zh-CN" altLang="en-US" sz="2200" dirty="0">
                <a:ea typeface="楷体_GB2312" pitchFamily="49" charset="-122"/>
              </a:rPr>
              <a:t>：在记录、填答、汇总等工作中所出现的误差。</a:t>
            </a:r>
            <a:endParaRPr lang="zh-CN" altLang="en-US" sz="2200"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14070" y="1419225"/>
            <a:ext cx="7515225" cy="40195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30721"/>
          <p:cNvSpPr>
            <a:spLocks noGrp="1"/>
          </p:cNvSpPr>
          <p:nvPr>
            <p:ph type="title"/>
          </p:nvPr>
        </p:nvSpPr>
        <p:spPr>
          <a:xfrm>
            <a:off x="574675" y="981075"/>
            <a:ext cx="8001000" cy="539750"/>
          </a:xfrm>
        </p:spPr>
        <p:txBody>
          <a:bodyPr anchor="b" anchorCtr="0"/>
          <a:lstStyle/>
          <a:p>
            <a:r>
              <a:rPr lang="zh-CN" altLang="en-US" sz="2600" dirty="0"/>
              <a:t>影响样本规模确定的因素</a:t>
            </a:r>
          </a:p>
        </p:txBody>
      </p:sp>
      <p:sp>
        <p:nvSpPr>
          <p:cNvPr id="30723" name="文本占位符 30722"/>
          <p:cNvSpPr>
            <a:spLocks noGrp="1"/>
          </p:cNvSpPr>
          <p:nvPr>
            <p:ph type="body" idx="1"/>
          </p:nvPr>
        </p:nvSpPr>
        <p:spPr>
          <a:xfrm>
            <a:off x="566738" y="1752600"/>
            <a:ext cx="8001000" cy="1820863"/>
          </a:xfrm>
        </p:spPr>
        <p:txBody>
          <a:bodyPr/>
          <a:lstStyle/>
          <a:p>
            <a:r>
              <a:rPr lang="zh-CN" altLang="en-US" sz="2400" dirty="0"/>
              <a:t>总体规模</a:t>
            </a:r>
          </a:p>
          <a:p>
            <a:r>
              <a:rPr lang="zh-CN" altLang="en-US" sz="2400" dirty="0"/>
              <a:t>抽样的精确性</a:t>
            </a:r>
          </a:p>
          <a:p>
            <a:r>
              <a:rPr lang="zh-CN" altLang="en-US" sz="2400" dirty="0"/>
              <a:t>总体的异质性程度</a:t>
            </a:r>
          </a:p>
          <a:p>
            <a:r>
              <a:rPr lang="zh-CN" altLang="en-US" sz="2400" dirty="0"/>
              <a:t>研究者所拥有的经费、人力和时间</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marL="0" indent="0">
              <a:buNone/>
            </a:pPr>
            <a:r>
              <a:rPr lang="zh-CN" altLang="en-US" sz="2800" dirty="0" smtClean="0"/>
              <a:t>②</a:t>
            </a:r>
            <a:r>
              <a:rPr lang="zh-CN" altLang="en-US" sz="2800" dirty="0"/>
              <a:t>系统审核或集中审核。先将资料收回再进行审核</a:t>
            </a:r>
            <a:r>
              <a:rPr lang="zh-CN" altLang="en-US" sz="2800" dirty="0" smtClean="0"/>
              <a:t>。</a:t>
            </a:r>
            <a:endParaRPr lang="en-US" altLang="zh-CN" sz="2800" dirty="0" smtClean="0"/>
          </a:p>
          <a:p>
            <a:r>
              <a:rPr lang="zh-CN" altLang="en-US" sz="2800" dirty="0" smtClean="0"/>
              <a:t>优点</a:t>
            </a:r>
            <a:r>
              <a:rPr lang="zh-CN" altLang="en-US" sz="2800" dirty="0"/>
              <a:t>：便于统一组织安排与管理，检查质量好</a:t>
            </a:r>
            <a:r>
              <a:rPr lang="zh-CN" altLang="en-US" sz="2800" dirty="0" smtClean="0"/>
              <a:t>。</a:t>
            </a:r>
            <a:endParaRPr lang="en-US" altLang="zh-CN" sz="2800" dirty="0" smtClean="0"/>
          </a:p>
          <a:p>
            <a:r>
              <a:rPr lang="zh-CN" altLang="en-US" sz="2800" dirty="0" smtClean="0"/>
              <a:t>缺点</a:t>
            </a:r>
            <a:r>
              <a:rPr lang="zh-CN" altLang="en-US" sz="2800" dirty="0"/>
              <a:t>：周期长，有些问题无法落实。</a:t>
            </a:r>
          </a:p>
          <a:p>
            <a:endParaRPr lang="zh-CN" altLang="en-US"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32769"/>
          <p:cNvSpPr>
            <a:spLocks noGrp="1"/>
          </p:cNvSpPr>
          <p:nvPr>
            <p:ph type="title"/>
          </p:nvPr>
        </p:nvSpPr>
        <p:spPr>
          <a:xfrm>
            <a:off x="574675" y="1052513"/>
            <a:ext cx="8001000" cy="468312"/>
          </a:xfrm>
        </p:spPr>
        <p:txBody>
          <a:bodyPr anchor="b" anchorCtr="0"/>
          <a:lstStyle/>
          <a:p>
            <a:r>
              <a:rPr lang="zh-CN" altLang="en-US" sz="3400" dirty="0"/>
              <a:t>概率抽样的挑战</a:t>
            </a:r>
          </a:p>
        </p:txBody>
      </p:sp>
      <p:sp>
        <p:nvSpPr>
          <p:cNvPr id="32771" name="文本占位符 32770"/>
          <p:cNvSpPr>
            <a:spLocks noGrp="1"/>
          </p:cNvSpPr>
          <p:nvPr>
            <p:ph type="body" idx="1"/>
          </p:nvPr>
        </p:nvSpPr>
        <p:spPr>
          <a:xfrm>
            <a:off x="566738" y="1752600"/>
            <a:ext cx="8253412" cy="3260725"/>
          </a:xfrm>
        </p:spPr>
        <p:txBody>
          <a:bodyPr/>
          <a:lstStyle/>
          <a:p>
            <a:r>
              <a:rPr lang="zh-CN" altLang="en-US" sz="2400" dirty="0"/>
              <a:t>完美的调查是科学和艺术的结合，科学体现在对抽样误差的把握，艺术体现在对非抽样误差的掌控</a:t>
            </a:r>
          </a:p>
          <a:p>
            <a:pPr lvl="1"/>
            <a:endParaRPr lang="zh-CN" altLang="en-US" sz="2200" dirty="0">
              <a:ea typeface="楷体_GB2312" pitchFamily="49" charset="-122"/>
            </a:endParaRPr>
          </a:p>
          <a:p>
            <a:r>
              <a:rPr lang="zh-CN" altLang="en-US" sz="2400" dirty="0"/>
              <a:t>抽样调查是科学和艺术的结合，需要本本但不能“本本主义”，需要经验但不能“经验主义” 。</a:t>
            </a:r>
            <a:endParaRPr lang="zh-CN" altLang="en-US" sz="2400" dirty="0">
              <a:ea typeface="楷体_GB2312"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占位符 33793"/>
          <p:cNvSpPr>
            <a:spLocks noGrp="1"/>
          </p:cNvSpPr>
          <p:nvPr>
            <p:ph type="body" idx="1"/>
          </p:nvPr>
        </p:nvSpPr>
        <p:spPr/>
        <p:txBody>
          <a:bodyPr/>
          <a:lstStyle/>
          <a:p>
            <a:r>
              <a:rPr lang="zh-CN" altLang="en-US" sz="2400" dirty="0">
                <a:ea typeface="楷体_GB2312" pitchFamily="49" charset="-122"/>
              </a:rPr>
              <a:t>精度与费用</a:t>
            </a:r>
            <a:endParaRPr lang="zh-CN" altLang="en-US" sz="2400">
              <a:ea typeface="楷体_GB2312" pitchFamily="49" charset="-122"/>
            </a:endParaRPr>
          </a:p>
        </p:txBody>
      </p:sp>
      <p:sp>
        <p:nvSpPr>
          <p:cNvPr id="33795" name="文本框 33794"/>
          <p:cNvSpPr txBox="1"/>
          <p:nvPr/>
        </p:nvSpPr>
        <p:spPr>
          <a:xfrm>
            <a:off x="971550" y="3068638"/>
            <a:ext cx="671513" cy="1143000"/>
          </a:xfrm>
          <a:prstGeom prst="rect">
            <a:avLst/>
          </a:prstGeom>
          <a:noFill/>
          <a:ln w="12700">
            <a:noFill/>
          </a:ln>
        </p:spPr>
        <p:txBody>
          <a:bodyPr vert="eaVert">
            <a:spAutoFit/>
          </a:bodyPr>
          <a:lstStyle/>
          <a:p>
            <a:pPr eaLnBrk="0" hangingPunct="0">
              <a:spcBef>
                <a:spcPct val="50000"/>
              </a:spcBef>
            </a:pPr>
            <a:r>
              <a:rPr lang="zh-CN" altLang="en-US" sz="3200" b="1" dirty="0">
                <a:latin typeface="Arial" panose="020B0604020202020204" pitchFamily="34" charset="0"/>
              </a:rPr>
              <a:t>精度</a:t>
            </a:r>
            <a:endParaRPr lang="zh-CN" altLang="en-US" sz="3200" b="1">
              <a:latin typeface="Arial" panose="020B0604020202020204" pitchFamily="34" charset="0"/>
            </a:endParaRPr>
          </a:p>
        </p:txBody>
      </p:sp>
      <p:sp>
        <p:nvSpPr>
          <p:cNvPr id="33796" name="文本框 33795"/>
          <p:cNvSpPr txBox="1"/>
          <p:nvPr/>
        </p:nvSpPr>
        <p:spPr>
          <a:xfrm>
            <a:off x="2124075" y="2636838"/>
            <a:ext cx="906463" cy="366712"/>
          </a:xfrm>
          <a:prstGeom prst="rect">
            <a:avLst/>
          </a:prstGeom>
          <a:noFill/>
          <a:ln w="12700">
            <a:noFill/>
          </a:ln>
        </p:spPr>
        <p:txBody>
          <a:bodyPr>
            <a:spAutoFit/>
          </a:bodyPr>
          <a:lstStyle/>
          <a:p>
            <a:pPr eaLnBrk="0" hangingPunct="0">
              <a:spcBef>
                <a:spcPct val="50000"/>
              </a:spcBef>
            </a:pPr>
            <a:r>
              <a:rPr lang="en-US" altLang="zh-CN">
                <a:latin typeface="Arial" panose="020B0604020202020204" pitchFamily="34" charset="0"/>
              </a:rPr>
              <a:t>100%</a:t>
            </a:r>
          </a:p>
        </p:txBody>
      </p:sp>
      <p:sp>
        <p:nvSpPr>
          <p:cNvPr id="33797" name="矩形 33796"/>
          <p:cNvSpPr/>
          <p:nvPr/>
        </p:nvSpPr>
        <p:spPr>
          <a:xfrm>
            <a:off x="2195513" y="3276600"/>
            <a:ext cx="720725" cy="366713"/>
          </a:xfrm>
          <a:prstGeom prst="rect">
            <a:avLst/>
          </a:prstGeom>
          <a:noFill/>
          <a:ln w="12700">
            <a:noFill/>
          </a:ln>
        </p:spPr>
        <p:txBody>
          <a:bodyPr>
            <a:spAutoFit/>
          </a:bodyPr>
          <a:lstStyle/>
          <a:p>
            <a:pPr eaLnBrk="0" hangingPunct="0"/>
            <a:r>
              <a:rPr lang="en-US" altLang="zh-CN">
                <a:latin typeface="Arial" panose="020B0604020202020204" pitchFamily="34" charset="0"/>
              </a:rPr>
              <a:t>95%</a:t>
            </a:r>
          </a:p>
        </p:txBody>
      </p:sp>
      <p:sp>
        <p:nvSpPr>
          <p:cNvPr id="33798" name="矩形 33797"/>
          <p:cNvSpPr/>
          <p:nvPr/>
        </p:nvSpPr>
        <p:spPr>
          <a:xfrm>
            <a:off x="2124075" y="4114800"/>
            <a:ext cx="719138" cy="366713"/>
          </a:xfrm>
          <a:prstGeom prst="rect">
            <a:avLst/>
          </a:prstGeom>
          <a:noFill/>
          <a:ln w="12700">
            <a:noFill/>
          </a:ln>
        </p:spPr>
        <p:txBody>
          <a:bodyPr>
            <a:spAutoFit/>
          </a:bodyPr>
          <a:lstStyle/>
          <a:p>
            <a:pPr eaLnBrk="0" hangingPunct="0"/>
            <a:r>
              <a:rPr lang="en-US" altLang="zh-CN">
                <a:latin typeface="Arial" panose="020B0604020202020204" pitchFamily="34" charset="0"/>
              </a:rPr>
              <a:t>60%</a:t>
            </a:r>
          </a:p>
        </p:txBody>
      </p:sp>
      <p:sp>
        <p:nvSpPr>
          <p:cNvPr id="33799" name="矩形 33798"/>
          <p:cNvSpPr/>
          <p:nvPr/>
        </p:nvSpPr>
        <p:spPr>
          <a:xfrm>
            <a:off x="3276600" y="5373688"/>
            <a:ext cx="752475" cy="366712"/>
          </a:xfrm>
          <a:prstGeom prst="rect">
            <a:avLst/>
          </a:prstGeom>
          <a:noFill/>
          <a:ln w="12700">
            <a:noFill/>
          </a:ln>
        </p:spPr>
        <p:txBody>
          <a:bodyPr>
            <a:spAutoFit/>
          </a:bodyPr>
          <a:lstStyle/>
          <a:p>
            <a:pPr eaLnBrk="0" hangingPunct="0"/>
            <a:r>
              <a:rPr lang="en-US" altLang="zh-CN">
                <a:latin typeface="Arial" panose="020B0604020202020204" pitchFamily="34" charset="0"/>
              </a:rPr>
              <a:t>20%</a:t>
            </a:r>
          </a:p>
        </p:txBody>
      </p:sp>
      <p:sp>
        <p:nvSpPr>
          <p:cNvPr id="33800" name="矩形 33799"/>
          <p:cNvSpPr/>
          <p:nvPr/>
        </p:nvSpPr>
        <p:spPr>
          <a:xfrm>
            <a:off x="4284663" y="5373688"/>
            <a:ext cx="719137" cy="366712"/>
          </a:xfrm>
          <a:prstGeom prst="rect">
            <a:avLst/>
          </a:prstGeom>
          <a:noFill/>
          <a:ln w="12700">
            <a:noFill/>
          </a:ln>
        </p:spPr>
        <p:txBody>
          <a:bodyPr>
            <a:spAutoFit/>
          </a:bodyPr>
          <a:lstStyle/>
          <a:p>
            <a:pPr eaLnBrk="0" hangingPunct="0"/>
            <a:r>
              <a:rPr lang="en-US" altLang="zh-CN">
                <a:latin typeface="Arial" panose="020B0604020202020204" pitchFamily="34" charset="0"/>
              </a:rPr>
              <a:t>40%</a:t>
            </a:r>
          </a:p>
        </p:txBody>
      </p:sp>
      <p:sp>
        <p:nvSpPr>
          <p:cNvPr id="33801" name="文本框 33800"/>
          <p:cNvSpPr txBox="1"/>
          <p:nvPr/>
        </p:nvSpPr>
        <p:spPr>
          <a:xfrm>
            <a:off x="2700338" y="3213100"/>
            <a:ext cx="1295400" cy="457200"/>
          </a:xfrm>
          <a:prstGeom prst="rect">
            <a:avLst/>
          </a:prstGeom>
          <a:noFill/>
          <a:ln w="12700">
            <a:noFill/>
          </a:ln>
        </p:spPr>
        <p:txBody>
          <a:bodyPr>
            <a:spAutoFit/>
          </a:bodyPr>
          <a:lstStyle/>
          <a:p>
            <a:pPr eaLnBrk="0" hangingPunct="0">
              <a:spcBef>
                <a:spcPct val="50000"/>
              </a:spcBef>
            </a:pPr>
            <a:r>
              <a:rPr lang="en-US" altLang="zh-CN" sz="2400" dirty="0">
                <a:latin typeface="Arial" panose="020B0604020202020204" pitchFamily="34" charset="0"/>
              </a:rPr>
              <a:t>   </a:t>
            </a:r>
            <a:r>
              <a:rPr lang="en-US" altLang="zh-CN" sz="2400">
                <a:latin typeface="Arial" panose="020B0604020202020204" pitchFamily="34" charset="0"/>
              </a:rPr>
              <a:t>…….</a:t>
            </a:r>
          </a:p>
        </p:txBody>
      </p:sp>
      <p:sp>
        <p:nvSpPr>
          <p:cNvPr id="33802" name="直接连接符 33801"/>
          <p:cNvSpPr/>
          <p:nvPr/>
        </p:nvSpPr>
        <p:spPr>
          <a:xfrm>
            <a:off x="3059113" y="2492375"/>
            <a:ext cx="3048000" cy="0"/>
          </a:xfrm>
          <a:prstGeom prst="line">
            <a:avLst/>
          </a:prstGeom>
          <a:ln w="12700" cap="flat" cmpd="sng">
            <a:solidFill>
              <a:schemeClr val="tx1"/>
            </a:solidFill>
            <a:prstDash val="solid"/>
            <a:headEnd type="none" w="med" len="med"/>
            <a:tailEnd type="none" w="med" len="med"/>
          </a:ln>
        </p:spPr>
      </p:sp>
      <p:sp>
        <p:nvSpPr>
          <p:cNvPr id="33803" name="直接连接符 33802"/>
          <p:cNvSpPr/>
          <p:nvPr/>
        </p:nvSpPr>
        <p:spPr>
          <a:xfrm>
            <a:off x="3059113" y="5300663"/>
            <a:ext cx="3048000" cy="0"/>
          </a:xfrm>
          <a:prstGeom prst="line">
            <a:avLst/>
          </a:prstGeom>
          <a:ln w="12700" cap="flat" cmpd="sng">
            <a:solidFill>
              <a:schemeClr val="tx1"/>
            </a:solidFill>
            <a:prstDash val="solid"/>
            <a:headEnd type="none" w="med" len="med"/>
            <a:tailEnd type="none" w="med" len="med"/>
          </a:ln>
        </p:spPr>
      </p:sp>
      <p:sp>
        <p:nvSpPr>
          <p:cNvPr id="33804" name="直接连接符 33803"/>
          <p:cNvSpPr/>
          <p:nvPr/>
        </p:nvSpPr>
        <p:spPr>
          <a:xfrm>
            <a:off x="6084888" y="2492375"/>
            <a:ext cx="0" cy="2819400"/>
          </a:xfrm>
          <a:prstGeom prst="line">
            <a:avLst/>
          </a:prstGeom>
          <a:ln w="12700" cap="flat" cmpd="sng">
            <a:solidFill>
              <a:schemeClr val="tx1"/>
            </a:solidFill>
            <a:prstDash val="solid"/>
            <a:headEnd type="none" w="med" len="med"/>
            <a:tailEnd type="none" w="med" len="med"/>
          </a:ln>
        </p:spPr>
      </p:sp>
      <p:sp>
        <p:nvSpPr>
          <p:cNvPr id="33805" name="矩形 33804"/>
          <p:cNvSpPr/>
          <p:nvPr/>
        </p:nvSpPr>
        <p:spPr>
          <a:xfrm>
            <a:off x="2987675" y="2492375"/>
            <a:ext cx="1655763" cy="457200"/>
          </a:xfrm>
          <a:prstGeom prst="rect">
            <a:avLst/>
          </a:prstGeom>
          <a:noFill/>
          <a:ln w="12700">
            <a:noFill/>
          </a:ln>
        </p:spPr>
        <p:txBody>
          <a:bodyPr wrap="none" anchor="t" anchorCtr="0">
            <a:spAutoFit/>
          </a:bodyPr>
          <a:lstStyle/>
          <a:p>
            <a:pPr eaLnBrk="0" hangingPunct="0"/>
            <a:r>
              <a:rPr lang="en-US" altLang="zh-CN" sz="2400">
                <a:latin typeface="Arial" panose="020B0604020202020204" pitchFamily="34" charset="0"/>
              </a:rPr>
              <a:t>.…………..</a:t>
            </a:r>
          </a:p>
        </p:txBody>
      </p:sp>
      <p:sp>
        <p:nvSpPr>
          <p:cNvPr id="33806" name="直接连接符 33805"/>
          <p:cNvSpPr/>
          <p:nvPr/>
        </p:nvSpPr>
        <p:spPr>
          <a:xfrm>
            <a:off x="4500563" y="2852738"/>
            <a:ext cx="0" cy="2438400"/>
          </a:xfrm>
          <a:prstGeom prst="line">
            <a:avLst/>
          </a:prstGeom>
          <a:ln w="12700" cap="flat" cmpd="sng">
            <a:solidFill>
              <a:schemeClr val="tx1"/>
            </a:solidFill>
            <a:prstDash val="solid"/>
            <a:headEnd type="none" w="med" len="med"/>
            <a:tailEnd type="none" w="med" len="med"/>
          </a:ln>
        </p:spPr>
      </p:sp>
      <p:sp>
        <p:nvSpPr>
          <p:cNvPr id="33807" name="直接连接符 33806"/>
          <p:cNvSpPr/>
          <p:nvPr/>
        </p:nvSpPr>
        <p:spPr>
          <a:xfrm>
            <a:off x="3708400" y="3573463"/>
            <a:ext cx="0" cy="1752600"/>
          </a:xfrm>
          <a:prstGeom prst="line">
            <a:avLst/>
          </a:prstGeom>
          <a:ln w="12700" cap="flat" cmpd="sng">
            <a:solidFill>
              <a:schemeClr val="tx1"/>
            </a:solidFill>
            <a:prstDash val="solid"/>
            <a:headEnd type="none" w="med" len="med"/>
            <a:tailEnd type="none" w="med" len="med"/>
          </a:ln>
        </p:spPr>
      </p:sp>
      <p:sp>
        <p:nvSpPr>
          <p:cNvPr id="33808" name="文本框 33807"/>
          <p:cNvSpPr txBox="1"/>
          <p:nvPr/>
        </p:nvSpPr>
        <p:spPr>
          <a:xfrm>
            <a:off x="6227763" y="5013325"/>
            <a:ext cx="1295400" cy="579438"/>
          </a:xfrm>
          <a:prstGeom prst="rect">
            <a:avLst/>
          </a:prstGeom>
          <a:noFill/>
          <a:ln w="12700">
            <a:noFill/>
          </a:ln>
        </p:spPr>
        <p:txBody>
          <a:bodyPr>
            <a:spAutoFit/>
          </a:bodyPr>
          <a:lstStyle/>
          <a:p>
            <a:pPr eaLnBrk="0" hangingPunct="0">
              <a:spcBef>
                <a:spcPct val="50000"/>
              </a:spcBef>
            </a:pPr>
            <a:r>
              <a:rPr lang="zh-CN" altLang="en-US" sz="3200" b="1" dirty="0">
                <a:latin typeface="Arial" panose="020B0604020202020204" pitchFamily="34" charset="0"/>
              </a:rPr>
              <a:t>费用</a:t>
            </a:r>
          </a:p>
        </p:txBody>
      </p:sp>
      <p:sp>
        <p:nvSpPr>
          <p:cNvPr id="33809" name="直接连接符 33808"/>
          <p:cNvSpPr/>
          <p:nvPr/>
        </p:nvSpPr>
        <p:spPr>
          <a:xfrm>
            <a:off x="3059113" y="2492375"/>
            <a:ext cx="0" cy="2819400"/>
          </a:xfrm>
          <a:prstGeom prst="line">
            <a:avLst/>
          </a:prstGeom>
          <a:ln w="12700" cap="flat" cmpd="sng">
            <a:solidFill>
              <a:schemeClr val="tx1"/>
            </a:solidFill>
            <a:prstDash val="solid"/>
            <a:headEnd type="none" w="med" len="med"/>
            <a:tailEnd type="none" w="med" len="med"/>
          </a:ln>
        </p:spPr>
      </p:sp>
      <p:sp>
        <p:nvSpPr>
          <p:cNvPr id="33810" name="任意多边形 33809"/>
          <p:cNvSpPr/>
          <p:nvPr/>
        </p:nvSpPr>
        <p:spPr>
          <a:xfrm flipH="1">
            <a:off x="3059113" y="2492375"/>
            <a:ext cx="3048000" cy="28194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12700" cap="flat" cmpd="sng">
            <a:solidFill>
              <a:schemeClr val="tx1"/>
            </a:solidFill>
            <a:prstDash val="solid"/>
            <a:headEnd type="none" w="med" len="med"/>
            <a:tailEnd type="none" w="med" len="med"/>
          </a:ln>
        </p:spPr>
        <p:txBody>
          <a:bodyPr/>
          <a:lstStyle/>
          <a:p>
            <a:endParaRPr lang="zh-CN" altLang="en-US"/>
          </a:p>
        </p:txBody>
      </p:sp>
      <p:sp>
        <p:nvSpPr>
          <p:cNvPr id="33811" name="标题 33810"/>
          <p:cNvSpPr>
            <a:spLocks noGrp="1"/>
          </p:cNvSpPr>
          <p:nvPr>
            <p:ph type="title"/>
          </p:nvPr>
        </p:nvSpPr>
        <p:spPr>
          <a:xfrm>
            <a:off x="574675" y="1052513"/>
            <a:ext cx="8001000" cy="468312"/>
          </a:xfrm>
        </p:spPr>
        <p:txBody>
          <a:bodyPr anchor="b" anchorCtr="0"/>
          <a:lstStyle/>
          <a:p>
            <a:r>
              <a:rPr lang="zh-CN" altLang="en-US" sz="2600" dirty="0"/>
              <a:t>概率抽样的挑战（续）</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6865"/>
          <p:cNvSpPr>
            <a:spLocks noGrp="1"/>
          </p:cNvSpPr>
          <p:nvPr>
            <p:ph type="title"/>
          </p:nvPr>
        </p:nvSpPr>
        <p:spPr/>
        <p:txBody>
          <a:bodyPr anchor="b" anchorCtr="0"/>
          <a:lstStyle/>
          <a:p>
            <a:r>
              <a:rPr lang="zh-CN" altLang="en-US" sz="3400" dirty="0">
                <a:ea typeface="楷体_GB2312" pitchFamily="49" charset="-122"/>
              </a:rPr>
              <a:t>概率抽样挑战（续）：样本量的“陷阱”</a:t>
            </a:r>
          </a:p>
        </p:txBody>
      </p:sp>
      <p:sp>
        <p:nvSpPr>
          <p:cNvPr id="36867" name="文本占位符 36866"/>
          <p:cNvSpPr>
            <a:spLocks noGrp="1"/>
          </p:cNvSpPr>
          <p:nvPr>
            <p:ph type="body" idx="1"/>
          </p:nvPr>
        </p:nvSpPr>
        <p:spPr>
          <a:xfrm>
            <a:off x="566738" y="1752600"/>
            <a:ext cx="8001000" cy="3908425"/>
          </a:xfrm>
        </p:spPr>
        <p:txBody>
          <a:bodyPr/>
          <a:lstStyle/>
          <a:p>
            <a:r>
              <a:rPr lang="zh-CN" altLang="en-US" sz="2400" b="1" dirty="0">
                <a:solidFill>
                  <a:srgbClr val="FF0000"/>
                </a:solidFill>
                <a:latin typeface="楷体_GB2312" pitchFamily="49" charset="-122"/>
                <a:ea typeface="楷体_GB2312" pitchFamily="49" charset="-122"/>
              </a:rPr>
              <a:t>问题一</a:t>
            </a:r>
            <a:r>
              <a:rPr lang="en-US" altLang="zh-CN" sz="2400" b="1">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估计精度越高越好吗？</a:t>
            </a:r>
          </a:p>
          <a:p>
            <a:pPr>
              <a:buNone/>
            </a:pPr>
            <a:r>
              <a:rPr lang="zh-CN" altLang="en-US" sz="2400" dirty="0">
                <a:latin typeface="楷体_GB2312" pitchFamily="49" charset="-122"/>
                <a:ea typeface="楷体_GB2312" pitchFamily="49" charset="-122"/>
              </a:rPr>
              <a:t>   简单随机抽样估计比例</a:t>
            </a:r>
            <a:r>
              <a:rPr lang="en-US" altLang="zh-CN" sz="2400">
                <a:latin typeface="楷体_GB2312" pitchFamily="49" charset="-122"/>
                <a:ea typeface="楷体_GB2312" pitchFamily="49" charset="-122"/>
              </a:rPr>
              <a:t>P</a:t>
            </a:r>
            <a:r>
              <a:rPr lang="zh-CN" altLang="en-US" sz="2400" dirty="0">
                <a:latin typeface="楷体_GB2312" pitchFamily="49" charset="-122"/>
                <a:ea typeface="楷体_GB2312" pitchFamily="49" charset="-122"/>
              </a:rPr>
              <a:t>的样本量与误差（当</a:t>
            </a:r>
            <a:r>
              <a:rPr lang="en-US" altLang="zh-CN" sz="2400">
                <a:latin typeface="楷体_GB2312" pitchFamily="49" charset="-122"/>
                <a:ea typeface="楷体_GB2312" pitchFamily="49" charset="-122"/>
              </a:rPr>
              <a:t>P=0.5</a:t>
            </a:r>
            <a:r>
              <a:rPr lang="zh-CN" altLang="en-US" sz="2400" dirty="0">
                <a:latin typeface="楷体_GB2312" pitchFamily="49" charset="-122"/>
                <a:ea typeface="楷体_GB2312" pitchFamily="49" charset="-122"/>
              </a:rPr>
              <a:t>时）</a:t>
            </a:r>
          </a:p>
          <a:p>
            <a:pPr>
              <a:buNone/>
            </a:pPr>
            <a:r>
              <a:rPr lang="zh-CN" altLang="en-US" sz="2400" dirty="0">
                <a:latin typeface="楷体_GB2312" pitchFamily="49" charset="-122"/>
                <a:ea typeface="楷体_GB2312" pitchFamily="49" charset="-122"/>
              </a:rPr>
              <a:t>                  样本量                 误差</a:t>
            </a:r>
          </a:p>
          <a:p>
            <a:pPr>
              <a:buNone/>
            </a:pPr>
            <a:r>
              <a:rPr lang="zh-CN" altLang="en-US" sz="2400" dirty="0">
                <a:latin typeface="楷体_GB2312" pitchFamily="49" charset="-122"/>
                <a:ea typeface="楷体_GB2312" pitchFamily="49" charset="-122"/>
              </a:rPr>
              <a:t>                    </a:t>
            </a:r>
            <a:r>
              <a:rPr lang="en-US" altLang="zh-CN" sz="2400">
                <a:latin typeface="楷体_GB2312" pitchFamily="49" charset="-122"/>
                <a:ea typeface="楷体_GB2312" pitchFamily="49" charset="-122"/>
              </a:rPr>
              <a:t>50                   0.14</a:t>
            </a:r>
          </a:p>
          <a:p>
            <a:pPr>
              <a:buNone/>
            </a:pPr>
            <a:r>
              <a:rPr lang="en-US" altLang="zh-CN" sz="2400">
                <a:latin typeface="楷体_GB2312" pitchFamily="49" charset="-122"/>
                <a:ea typeface="楷体_GB2312" pitchFamily="49" charset="-122"/>
              </a:rPr>
              <a:t>                   100                   0.10</a:t>
            </a:r>
          </a:p>
          <a:p>
            <a:pPr>
              <a:buNone/>
            </a:pPr>
            <a:r>
              <a:rPr lang="en-US" altLang="zh-CN" sz="2400">
                <a:latin typeface="楷体_GB2312" pitchFamily="49" charset="-122"/>
                <a:ea typeface="楷体_GB2312" pitchFamily="49" charset="-122"/>
              </a:rPr>
              <a:t>                   500                   0.045</a:t>
            </a:r>
          </a:p>
          <a:p>
            <a:pPr>
              <a:buNone/>
            </a:pPr>
            <a:r>
              <a:rPr lang="en-US" altLang="zh-CN" sz="2400">
                <a:latin typeface="楷体_GB2312" pitchFamily="49" charset="-122"/>
                <a:ea typeface="楷体_GB2312" pitchFamily="49" charset="-122"/>
              </a:rPr>
              <a:t>                  1000                   0.032</a:t>
            </a:r>
          </a:p>
          <a:p>
            <a:r>
              <a:rPr lang="zh-CN" altLang="en-US" sz="2400" dirty="0">
                <a:latin typeface="楷体_GB2312" pitchFamily="49" charset="-122"/>
                <a:ea typeface="楷体_GB2312" pitchFamily="49" charset="-122"/>
              </a:rPr>
              <a:t>对精度要求的判断十分重要。为得到最小误差而选择最大样本量不是好的选择。</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8913"/>
          <p:cNvSpPr>
            <a:spLocks noGrp="1"/>
          </p:cNvSpPr>
          <p:nvPr>
            <p:ph type="title"/>
          </p:nvPr>
        </p:nvSpPr>
        <p:spPr>
          <a:xfrm>
            <a:off x="539750" y="908050"/>
            <a:ext cx="8001000" cy="596900"/>
          </a:xfrm>
        </p:spPr>
        <p:txBody>
          <a:bodyPr anchor="b" anchorCtr="0"/>
          <a:lstStyle/>
          <a:p>
            <a:r>
              <a:rPr lang="zh-CN" altLang="en-US" sz="2600" dirty="0"/>
              <a:t>概率抽样挑战（续）</a:t>
            </a:r>
          </a:p>
        </p:txBody>
      </p:sp>
      <p:sp>
        <p:nvSpPr>
          <p:cNvPr id="38915" name="文本占位符 38914"/>
          <p:cNvSpPr>
            <a:spLocks noGrp="1"/>
          </p:cNvSpPr>
          <p:nvPr>
            <p:ph type="body" idx="1"/>
          </p:nvPr>
        </p:nvSpPr>
        <p:spPr>
          <a:xfrm>
            <a:off x="395288" y="1700213"/>
            <a:ext cx="8424862" cy="4319587"/>
          </a:xfrm>
        </p:spPr>
        <p:txBody>
          <a:bodyPr/>
          <a:lstStyle/>
          <a:p>
            <a:pPr>
              <a:lnSpc>
                <a:spcPct val="90000"/>
              </a:lnSpc>
            </a:pPr>
            <a:r>
              <a:rPr lang="zh-CN" altLang="en-US" sz="2200" b="1" dirty="0">
                <a:solidFill>
                  <a:srgbClr val="FF0000"/>
                </a:solidFill>
                <a:latin typeface="楷体_GB2312" pitchFamily="49" charset="-122"/>
                <a:ea typeface="楷体_GB2312" pitchFamily="49" charset="-122"/>
              </a:rPr>
              <a:t>问题二</a:t>
            </a:r>
            <a:r>
              <a:rPr lang="en-US" altLang="zh-CN" sz="2200" b="1">
                <a:solidFill>
                  <a:srgbClr val="FF0000"/>
                </a:solidFill>
                <a:latin typeface="楷体_GB2312" pitchFamily="49" charset="-122"/>
                <a:ea typeface="楷体_GB2312" pitchFamily="49" charset="-122"/>
              </a:rPr>
              <a:t>. </a:t>
            </a:r>
            <a:r>
              <a:rPr lang="zh-CN" altLang="en-US" sz="2200" b="1" dirty="0">
                <a:solidFill>
                  <a:srgbClr val="FF0000"/>
                </a:solidFill>
                <a:latin typeface="楷体_GB2312" pitchFamily="49" charset="-122"/>
                <a:ea typeface="楷体_GB2312" pitchFamily="49" charset="-122"/>
              </a:rPr>
              <a:t>样本量与总体规模</a:t>
            </a:r>
            <a:r>
              <a:rPr lang="en-US" altLang="zh-CN" sz="2200" b="1">
                <a:solidFill>
                  <a:srgbClr val="FF0000"/>
                </a:solidFill>
                <a:latin typeface="楷体_GB2312" pitchFamily="49" charset="-122"/>
                <a:ea typeface="楷体_GB2312" pitchFamily="49" charset="-122"/>
              </a:rPr>
              <a:t>N</a:t>
            </a:r>
            <a:r>
              <a:rPr lang="zh-CN" altLang="en-US" sz="2200" b="1" dirty="0">
                <a:solidFill>
                  <a:srgbClr val="FF0000"/>
                </a:solidFill>
                <a:latin typeface="楷体_GB2312" pitchFamily="49" charset="-122"/>
                <a:ea typeface="楷体_GB2312" pitchFamily="49" charset="-122"/>
              </a:rPr>
              <a:t>有关吗？</a:t>
            </a:r>
          </a:p>
          <a:p>
            <a:pPr>
              <a:lnSpc>
                <a:spcPct val="90000"/>
              </a:lnSpc>
              <a:buNone/>
            </a:pPr>
            <a:r>
              <a:rPr lang="zh-CN" altLang="en-US" sz="2200" dirty="0">
                <a:latin typeface="楷体_GB2312" pitchFamily="49" charset="-122"/>
                <a:ea typeface="楷体_GB2312" pitchFamily="49" charset="-122"/>
              </a:rPr>
              <a:t>例：简单随机抽样，置信度</a:t>
            </a:r>
            <a:r>
              <a:rPr lang="en-US" altLang="zh-CN" sz="2200">
                <a:latin typeface="楷体_GB2312" pitchFamily="49" charset="-122"/>
                <a:ea typeface="楷体_GB2312" pitchFamily="49" charset="-122"/>
              </a:rPr>
              <a:t>95%</a:t>
            </a:r>
            <a:r>
              <a:rPr lang="zh-CN" altLang="en-US" sz="2200" dirty="0">
                <a:latin typeface="楷体_GB2312" pitchFamily="49" charset="-122"/>
                <a:ea typeface="楷体_GB2312" pitchFamily="49" charset="-122"/>
              </a:rPr>
              <a:t>，允许误差</a:t>
            </a:r>
            <a:r>
              <a:rPr lang="en-US" altLang="zh-CN" sz="2200">
                <a:latin typeface="楷体_GB2312" pitchFamily="49" charset="-122"/>
                <a:ea typeface="楷体_GB2312" pitchFamily="49" charset="-122"/>
              </a:rPr>
              <a:t>5%</a:t>
            </a:r>
            <a:r>
              <a:rPr lang="zh-CN" altLang="en-US" sz="2200" dirty="0">
                <a:latin typeface="楷体_GB2312" pitchFamily="49" charset="-122"/>
                <a:ea typeface="楷体_GB2312" pitchFamily="49" charset="-122"/>
              </a:rPr>
              <a:t>，在</a:t>
            </a:r>
            <a:r>
              <a:rPr lang="en-US" altLang="zh-CN" sz="2200">
                <a:latin typeface="楷体_GB2312" pitchFamily="49" charset="-122"/>
                <a:ea typeface="楷体_GB2312" pitchFamily="49" charset="-122"/>
              </a:rPr>
              <a:t>P=0.5</a:t>
            </a:r>
            <a:r>
              <a:rPr lang="zh-CN" altLang="en-US" sz="2200" dirty="0">
                <a:latin typeface="楷体_GB2312" pitchFamily="49" charset="-122"/>
                <a:ea typeface="楷体_GB2312" pitchFamily="49" charset="-122"/>
              </a:rPr>
              <a:t>条件下</a:t>
            </a:r>
          </a:p>
          <a:p>
            <a:pPr>
              <a:lnSpc>
                <a:spcPct val="90000"/>
              </a:lnSpc>
              <a:buNone/>
            </a:pPr>
            <a:r>
              <a:rPr lang="zh-CN" altLang="en-US" sz="2200" dirty="0">
                <a:latin typeface="楷体_GB2312" pitchFamily="49" charset="-122"/>
                <a:ea typeface="楷体_GB2312" pitchFamily="49" charset="-122"/>
              </a:rPr>
              <a:t>        总体规模（</a:t>
            </a:r>
            <a:r>
              <a:rPr lang="en-US" altLang="zh-CN" sz="2200">
                <a:latin typeface="楷体_GB2312" pitchFamily="49" charset="-122"/>
                <a:ea typeface="楷体_GB2312" pitchFamily="49" charset="-122"/>
              </a:rPr>
              <a:t>N</a:t>
            </a:r>
            <a:r>
              <a:rPr lang="zh-CN" altLang="en-US" sz="2200" dirty="0">
                <a:latin typeface="楷体_GB2312" pitchFamily="49" charset="-122"/>
                <a:ea typeface="楷体_GB2312" pitchFamily="49" charset="-122"/>
              </a:rPr>
              <a:t>）         所需样本量（</a:t>
            </a:r>
            <a:r>
              <a:rPr lang="en-US" altLang="zh-CN" sz="2200">
                <a:latin typeface="楷体_GB2312" pitchFamily="49" charset="-122"/>
                <a:ea typeface="楷体_GB2312" pitchFamily="49" charset="-122"/>
              </a:rPr>
              <a:t>n</a:t>
            </a:r>
            <a:r>
              <a:rPr lang="zh-CN" altLang="en-US" sz="2200" dirty="0">
                <a:latin typeface="楷体_GB2312" pitchFamily="49" charset="-122"/>
                <a:ea typeface="楷体_GB2312" pitchFamily="49" charset="-122"/>
              </a:rPr>
              <a:t>）</a:t>
            </a:r>
          </a:p>
          <a:p>
            <a:pPr>
              <a:lnSpc>
                <a:spcPct val="90000"/>
              </a:lnSpc>
              <a:buNone/>
            </a:pPr>
            <a:r>
              <a:rPr lang="zh-CN" altLang="en-US" sz="2200">
                <a:latin typeface="楷体_GB2312" pitchFamily="49" charset="-122"/>
                <a:ea typeface="楷体_GB2312" pitchFamily="49" charset="-122"/>
              </a:rPr>
              <a:t>           </a:t>
            </a:r>
            <a:r>
              <a:rPr lang="en-US" altLang="zh-CN" sz="2200">
                <a:latin typeface="楷体_GB2312" pitchFamily="49" charset="-122"/>
                <a:ea typeface="楷体_GB2312" pitchFamily="49" charset="-122"/>
              </a:rPr>
              <a:t>50                      44                 </a:t>
            </a:r>
          </a:p>
          <a:p>
            <a:pPr>
              <a:lnSpc>
                <a:spcPct val="90000"/>
              </a:lnSpc>
              <a:buNone/>
            </a:pPr>
            <a:r>
              <a:rPr lang="en-US" altLang="zh-CN" sz="2200">
                <a:latin typeface="楷体_GB2312" pitchFamily="49" charset="-122"/>
                <a:ea typeface="楷体_GB2312" pitchFamily="49" charset="-122"/>
              </a:rPr>
              <a:t>          100                      80</a:t>
            </a:r>
          </a:p>
          <a:p>
            <a:pPr>
              <a:lnSpc>
                <a:spcPct val="90000"/>
              </a:lnSpc>
              <a:buNone/>
            </a:pPr>
            <a:r>
              <a:rPr lang="en-US" altLang="zh-CN" sz="2200">
                <a:latin typeface="楷体_GB2312" pitchFamily="49" charset="-122"/>
                <a:ea typeface="楷体_GB2312" pitchFamily="49" charset="-122"/>
              </a:rPr>
              <a:t>          500                     222</a:t>
            </a:r>
          </a:p>
          <a:p>
            <a:pPr>
              <a:lnSpc>
                <a:spcPct val="90000"/>
              </a:lnSpc>
              <a:buNone/>
            </a:pPr>
            <a:r>
              <a:rPr lang="en-US" altLang="zh-CN" sz="2200">
                <a:latin typeface="楷体_GB2312" pitchFamily="49" charset="-122"/>
                <a:ea typeface="楷体_GB2312" pitchFamily="49" charset="-122"/>
              </a:rPr>
              <a:t>         1000                     286</a:t>
            </a:r>
          </a:p>
          <a:p>
            <a:pPr>
              <a:lnSpc>
                <a:spcPct val="90000"/>
              </a:lnSpc>
              <a:buNone/>
            </a:pPr>
            <a:r>
              <a:rPr lang="en-US" altLang="zh-CN" sz="2200">
                <a:latin typeface="楷体_GB2312" pitchFamily="49" charset="-122"/>
                <a:ea typeface="楷体_GB2312" pitchFamily="49" charset="-122"/>
              </a:rPr>
              <a:t>         5000                     370</a:t>
            </a:r>
          </a:p>
          <a:p>
            <a:pPr>
              <a:lnSpc>
                <a:spcPct val="90000"/>
              </a:lnSpc>
              <a:buNone/>
            </a:pPr>
            <a:r>
              <a:rPr lang="en-US" altLang="zh-CN" sz="2200">
                <a:latin typeface="楷体_GB2312" pitchFamily="49" charset="-122"/>
                <a:ea typeface="楷体_GB2312" pitchFamily="49" charset="-122"/>
              </a:rPr>
              <a:t>        10000                     385</a:t>
            </a:r>
          </a:p>
          <a:p>
            <a:pPr>
              <a:lnSpc>
                <a:spcPct val="90000"/>
              </a:lnSpc>
              <a:buNone/>
            </a:pPr>
            <a:r>
              <a:rPr lang="en-US" altLang="zh-CN" sz="2200">
                <a:latin typeface="楷体_GB2312" pitchFamily="49" charset="-122"/>
                <a:ea typeface="楷体_GB2312" pitchFamily="49" charset="-122"/>
              </a:rPr>
              <a:t>       100000                     398</a:t>
            </a:r>
          </a:p>
          <a:p>
            <a:pPr>
              <a:lnSpc>
                <a:spcPct val="90000"/>
              </a:lnSpc>
              <a:buNone/>
            </a:pPr>
            <a:r>
              <a:rPr lang="en-US" altLang="zh-CN" sz="2200">
                <a:latin typeface="楷体_GB2312" pitchFamily="49" charset="-122"/>
                <a:ea typeface="楷体_GB2312" pitchFamily="49" charset="-122"/>
              </a:rPr>
              <a:t>      1000000                     400</a:t>
            </a:r>
          </a:p>
          <a:p>
            <a:pPr>
              <a:lnSpc>
                <a:spcPct val="90000"/>
              </a:lnSpc>
              <a:buNone/>
            </a:pPr>
            <a:r>
              <a:rPr lang="en-US" altLang="zh-CN" sz="2200">
                <a:latin typeface="楷体_GB2312" pitchFamily="49" charset="-122"/>
                <a:ea typeface="楷体_GB2312" pitchFamily="49" charset="-122"/>
              </a:rPr>
              <a:t>     10000000                     400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495" y="1196340"/>
            <a:ext cx="5969635" cy="2174240"/>
          </a:xfrm>
        </p:spPr>
        <p:txBody>
          <a:bodyPr/>
          <a:lstStyle/>
          <a:p>
            <a:r>
              <a:rPr lang="en-US" altLang="zh-CN">
                <a:solidFill>
                  <a:srgbClr val="FF0000"/>
                </a:solidFill>
              </a:rPr>
              <a:t>SPSS</a:t>
            </a:r>
            <a:r>
              <a:rPr lang="zh-CN" altLang="en-US">
                <a:solidFill>
                  <a:srgbClr val="FF0000"/>
                </a:solidFill>
              </a:rPr>
              <a:t>软件介绍及实际操作训练</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标题 2053"/>
          <p:cNvSpPr>
            <a:spLocks noGrp="1"/>
          </p:cNvSpPr>
          <p:nvPr>
            <p:ph type="title" idx="4294967295"/>
          </p:nvPr>
        </p:nvSpPr>
        <p:spPr>
          <a:xfrm>
            <a:off x="539750" y="117475"/>
            <a:ext cx="8229600" cy="685800"/>
          </a:xfrm>
        </p:spPr>
        <p:txBody>
          <a:bodyPr anchor="ctr" anchorCtr="0"/>
          <a:lstStyle/>
          <a:p>
            <a:r>
              <a:rPr lang="zh-CN" altLang="en-US"/>
              <a:t>主要内容</a:t>
            </a:r>
          </a:p>
        </p:txBody>
      </p:sp>
      <p:sp>
        <p:nvSpPr>
          <p:cNvPr id="2055" name="文本占位符 2054"/>
          <p:cNvSpPr>
            <a:spLocks noGrp="1"/>
          </p:cNvSpPr>
          <p:nvPr>
            <p:ph type="body" idx="4294967295"/>
          </p:nvPr>
        </p:nvSpPr>
        <p:spPr>
          <a:xfrm>
            <a:off x="611188" y="1412875"/>
            <a:ext cx="8229600" cy="5059363"/>
          </a:xfrm>
        </p:spPr>
        <p:txBody>
          <a:bodyPr/>
          <a:lstStyle/>
          <a:p>
            <a:pPr>
              <a:buClr>
                <a:schemeClr val="hlink"/>
              </a:buClr>
            </a:pPr>
            <a:r>
              <a:rPr lang="zh-CN" altLang="en-US" sz="3200"/>
              <a:t>spss</a:t>
            </a:r>
            <a:r>
              <a:rPr lang="en-US" altLang="zh-CN" sz="3200"/>
              <a:t> 26</a:t>
            </a:r>
            <a:r>
              <a:rPr lang="zh-CN" altLang="en-US" sz="3200"/>
              <a:t>.0数据分析软件的介绍</a:t>
            </a:r>
          </a:p>
          <a:p>
            <a:pPr>
              <a:buClr>
                <a:schemeClr val="hlink"/>
              </a:buClr>
            </a:pPr>
            <a:r>
              <a:rPr lang="zh-CN" altLang="en-US" sz="3200"/>
              <a:t>spss</a:t>
            </a:r>
            <a:r>
              <a:rPr lang="en-US" altLang="zh-CN" sz="3200"/>
              <a:t> 26</a:t>
            </a:r>
            <a:r>
              <a:rPr lang="zh-CN" altLang="en-US" sz="3200"/>
              <a:t>.0在数据分析中的具体应用</a:t>
            </a:r>
          </a:p>
          <a:p>
            <a:pPr lvl="1">
              <a:buClr>
                <a:schemeClr val="accent1"/>
              </a:buClr>
            </a:pPr>
            <a:r>
              <a:rPr lang="zh-CN" altLang="en-US" sz="2900"/>
              <a:t>数据管理与描述统计分析</a:t>
            </a:r>
          </a:p>
          <a:p>
            <a:pPr lvl="1">
              <a:buClr>
                <a:schemeClr val="accent1"/>
              </a:buClr>
            </a:pPr>
            <a:r>
              <a:rPr lang="zh-CN" altLang="en-US" sz="2900"/>
              <a:t>假设检验（均值差异比较）</a:t>
            </a:r>
          </a:p>
          <a:p>
            <a:pPr lvl="1">
              <a:buClr>
                <a:schemeClr val="accent1"/>
              </a:buClr>
            </a:pPr>
            <a:r>
              <a:rPr lang="zh-CN" altLang="en-US" sz="2900"/>
              <a:t>方差分析</a:t>
            </a:r>
          </a:p>
          <a:p>
            <a:pPr lvl="1">
              <a:buClr>
                <a:schemeClr val="accent1"/>
              </a:buClr>
            </a:pPr>
            <a:r>
              <a:rPr lang="zh-CN" altLang="en-US" sz="2900"/>
              <a:t>相关分析</a:t>
            </a:r>
          </a:p>
          <a:p>
            <a:pPr>
              <a:buClr>
                <a:schemeClr val="hlink"/>
              </a:buClr>
              <a:buFont typeface="Wingdings" panose="05000000000000000000" pitchFamily="2" charset="2"/>
              <a:buNone/>
            </a:pPr>
            <a:endParaRPr lang="zh-CN" altLang="en-US" sz="3200"/>
          </a:p>
          <a:p>
            <a:pPr>
              <a:buClr>
                <a:schemeClr val="hlink"/>
              </a:buClr>
              <a:buFont typeface="Wingdings" panose="05000000000000000000" pitchFamily="2" charset="2"/>
              <a:buChar char="v"/>
            </a:pPr>
            <a:endParaRPr lang="zh-CN" altLang="en-US" sz="3200"/>
          </a:p>
          <a:p>
            <a:pPr>
              <a:buClr>
                <a:schemeClr val="hlink"/>
              </a:buClr>
              <a:buNone/>
            </a:pPr>
            <a:endParaRPr lang="en-US" altLang="en-US" sz="320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3"/>
          <p:cNvSpPr>
            <a:spLocks noGrp="1"/>
          </p:cNvSpPr>
          <p:nvPr>
            <p:ph type="body" idx="4294967295"/>
          </p:nvPr>
        </p:nvSpPr>
        <p:spPr>
          <a:xfrm>
            <a:off x="611188" y="1052513"/>
            <a:ext cx="7777162" cy="5040312"/>
          </a:xfrm>
        </p:spPr>
        <p:txBody>
          <a:bodyPr wrap="square" anchor="t" anchorCtr="0"/>
          <a:lstStyle/>
          <a:p>
            <a:pPr>
              <a:buClr>
                <a:schemeClr val="hlink"/>
              </a:buClr>
              <a:buFont typeface="Monotype Sorts"/>
              <a:buNone/>
            </a:pPr>
            <a:endParaRPr lang="en-US" altLang="en-US">
              <a:solidFill>
                <a:schemeClr val="tx2"/>
              </a:solidFill>
            </a:endParaRPr>
          </a:p>
          <a:p>
            <a:pPr>
              <a:buClr>
                <a:schemeClr val="hlink"/>
              </a:buClr>
              <a:buFont typeface="Monotype Sorts"/>
              <a:buNone/>
            </a:pPr>
            <a:r>
              <a:rPr lang="en-US" altLang="en-US"/>
              <a:t>      SPSS是“社会科学统计软件包”（Statistical Package for the Social Science）的简称，是一种</a:t>
            </a:r>
            <a:r>
              <a:rPr lang="en-US" altLang="en-US" b="1" u="sng">
                <a:solidFill>
                  <a:srgbClr val="CC00CC"/>
                </a:solidFill>
              </a:rPr>
              <a:t>集成化的计算机数据处理应用软件</a:t>
            </a:r>
            <a:r>
              <a:rPr lang="en-US" altLang="en-US"/>
              <a:t>。SPSS是世界上公认的三大数据分析软件之一（SAS、SPSS和STATA）。</a:t>
            </a:r>
          </a:p>
          <a:p>
            <a:pPr>
              <a:buClr>
                <a:schemeClr val="hlink"/>
              </a:buClr>
              <a:buFont typeface="Monotype Sorts"/>
              <a:buNone/>
            </a:pPr>
            <a:r>
              <a:rPr lang="zh-CN" altLang="en-US"/>
              <a:t>      </a:t>
            </a:r>
            <a:r>
              <a:rPr lang="en-US" altLang="en-US"/>
              <a:t>伴随SPSS服务领域的扩大和深度的增加，SPSS公司已决定将其全称更改为Statistical Product and Service Solutions</a:t>
            </a:r>
            <a:r>
              <a:rPr lang="en-US" altLang="en-US" b="1" u="sng">
                <a:solidFill>
                  <a:srgbClr val="CC00CC"/>
                </a:solidFill>
              </a:rPr>
              <a:t>（统计产品与服务解决方案）</a:t>
            </a:r>
            <a:r>
              <a:rPr lang="en-US" altLang="en-US"/>
              <a:t>。</a:t>
            </a:r>
            <a:endParaRPr lang="en-US" altLang="en-US">
              <a:latin typeface="Garamond" panose="02020404030301010803" pitchFamily="18" charset="0"/>
            </a:endParaRPr>
          </a:p>
          <a:p>
            <a:pPr>
              <a:buClr>
                <a:schemeClr val="hlink"/>
              </a:buClr>
              <a:buFont typeface="Monotype Sorts"/>
              <a:buNone/>
            </a:pPr>
            <a:endParaRPr lang="en-US" altLang="en-US"/>
          </a:p>
        </p:txBody>
      </p:sp>
      <p:sp>
        <p:nvSpPr>
          <p:cNvPr id="2059" name="Rectangle 2"/>
          <p:cNvSpPr/>
          <p:nvPr/>
        </p:nvSpPr>
        <p:spPr>
          <a:xfrm>
            <a:off x="539750" y="117475"/>
            <a:ext cx="4822825" cy="649288"/>
          </a:xfrm>
          <a:prstGeom prst="rect">
            <a:avLst/>
          </a:prstGeom>
          <a:noFill/>
          <a:ln w="9525">
            <a:noFill/>
          </a:ln>
        </p:spPr>
        <p:txBody>
          <a:bodyPr anchor="ctr" anchorCtr="0"/>
          <a:lstStyle/>
          <a:p>
            <a:pPr algn="ctr" fontAlgn="base">
              <a:lnSpc>
                <a:spcPct val="100000"/>
              </a:lnSpc>
              <a:spcBef>
                <a:spcPct val="0"/>
              </a:spcBef>
              <a:spcAft>
                <a:spcPct val="0"/>
              </a:spcAft>
              <a:buClrTx/>
              <a:buSzPct val="100000"/>
            </a:pPr>
            <a:r>
              <a:rPr lang="zh-CN" altLang="en-US" sz="3600" b="1" baseline="0">
                <a:latin typeface="宋体" panose="02010600030101010101" pitchFamily="2" charset="-122"/>
              </a:rPr>
              <a:t>1.1 </a:t>
            </a:r>
            <a:r>
              <a:rPr lang="en-US" altLang="en-US" sz="3600" b="1" baseline="0">
                <a:latin typeface="宋体" panose="02010600030101010101" pitchFamily="2" charset="-122"/>
              </a:rPr>
              <a:t> SPSS 26.0 </a:t>
            </a:r>
            <a:r>
              <a:rPr lang="zh-CN" altLang="en-US" sz="3600" b="1" baseline="0">
                <a:latin typeface="宋体" panose="02010600030101010101" pitchFamily="2" charset="-122"/>
              </a:rPr>
              <a:t>简介</a:t>
            </a:r>
          </a:p>
        </p:txBody>
      </p:sp>
    </p:spTree>
  </p:cSld>
  <p:clrMapOvr>
    <a:masterClrMapping/>
  </p:clrMapOvr>
  <p:transition>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Rectangle 2"/>
          <p:cNvSpPr>
            <a:spLocks noGrp="1"/>
          </p:cNvSpPr>
          <p:nvPr>
            <p:ph type="title" idx="4294967295"/>
          </p:nvPr>
        </p:nvSpPr>
        <p:spPr>
          <a:xfrm>
            <a:off x="611188" y="188913"/>
            <a:ext cx="4752975" cy="503237"/>
          </a:xfrm>
        </p:spPr>
        <p:txBody>
          <a:bodyPr wrap="square" anchor="ctr" anchorCtr="0"/>
          <a:lstStyle/>
          <a:p>
            <a:r>
              <a:rPr lang="zh-CN" altLang="en-US" sz="4000"/>
              <a:t>1.2 </a:t>
            </a:r>
            <a:r>
              <a:rPr lang="en-US" altLang="en-US" sz="4000"/>
              <a:t>SPSS 主要特点</a:t>
            </a:r>
          </a:p>
        </p:txBody>
      </p:sp>
      <p:sp>
        <p:nvSpPr>
          <p:cNvPr id="2067" name="Rectangle 3"/>
          <p:cNvSpPr>
            <a:spLocks noGrp="1"/>
          </p:cNvSpPr>
          <p:nvPr>
            <p:ph type="body" idx="4294967295"/>
          </p:nvPr>
        </p:nvSpPr>
        <p:spPr>
          <a:xfrm>
            <a:off x="323850" y="836613"/>
            <a:ext cx="8640763" cy="4103687"/>
          </a:xfrm>
        </p:spPr>
        <p:txBody>
          <a:bodyPr wrap="square" anchor="t" anchorCtr="0"/>
          <a:lstStyle/>
          <a:p>
            <a:pPr>
              <a:lnSpc>
                <a:spcPct val="170000"/>
              </a:lnSpc>
              <a:buClr>
                <a:schemeClr val="hlink"/>
              </a:buClr>
            </a:pPr>
            <a:r>
              <a:rPr lang="en-US" altLang="en-US" sz="2400"/>
              <a:t>操作简便。大多数操作是通过菜单、按钮、对话框完成。</a:t>
            </a:r>
          </a:p>
          <a:p>
            <a:pPr>
              <a:lnSpc>
                <a:spcPct val="170000"/>
              </a:lnSpc>
              <a:buClr>
                <a:schemeClr val="hlink"/>
              </a:buClr>
            </a:pPr>
            <a:r>
              <a:rPr lang="en-US" altLang="en-US" sz="2400">
                <a:solidFill>
                  <a:srgbClr val="CC00CC"/>
                </a:solidFill>
              </a:rPr>
              <a:t>无需计算机编程、需记忆大量命令和参数。</a:t>
            </a:r>
          </a:p>
          <a:p>
            <a:pPr>
              <a:lnSpc>
                <a:spcPct val="170000"/>
              </a:lnSpc>
              <a:buClr>
                <a:schemeClr val="hlink"/>
              </a:buClr>
            </a:pPr>
            <a:r>
              <a:rPr lang="en-US" altLang="en-US" sz="2400">
                <a:solidFill>
                  <a:srgbClr val="CC00CC"/>
                </a:solidFill>
              </a:rPr>
              <a:t>分析方法丰富、分析结果清晰、直观。</a:t>
            </a:r>
          </a:p>
          <a:p>
            <a:pPr>
              <a:lnSpc>
                <a:spcPct val="170000"/>
              </a:lnSpc>
              <a:buClr>
                <a:schemeClr val="hlink"/>
              </a:buClr>
            </a:pPr>
            <a:r>
              <a:rPr lang="en-US" altLang="en-US" sz="2400"/>
              <a:t>可直接读取其他软件格式的数据文件，如dbf、xls、sas等。</a:t>
            </a:r>
          </a:p>
          <a:p>
            <a:pPr>
              <a:lnSpc>
                <a:spcPct val="170000"/>
              </a:lnSpc>
              <a:buClr>
                <a:schemeClr val="hlink"/>
              </a:buClr>
            </a:pPr>
            <a:r>
              <a:rPr lang="en-US" altLang="en-US" sz="2400"/>
              <a:t>最新版本采用分布式分析系统，适应互联网，支持动态收集、分析数据和HTML报告</a:t>
            </a:r>
          </a:p>
          <a:p>
            <a:pPr>
              <a:lnSpc>
                <a:spcPct val="170000"/>
              </a:lnSpc>
              <a:buClr>
                <a:schemeClr val="hlink"/>
              </a:buClr>
            </a:pPr>
            <a:r>
              <a:rPr lang="en-US" altLang="en-US" sz="2400"/>
              <a:t>与一般的办公软件直接兼容不方便</a:t>
            </a:r>
            <a:r>
              <a:rPr lang="zh-CN" altLang="en-US" sz="2400"/>
              <a:t>。</a:t>
            </a:r>
          </a:p>
        </p:txBody>
      </p:sp>
    </p:spTree>
  </p:cSld>
  <p:clrMapOvr>
    <a:masterClrMapping/>
  </p:clrMapOvr>
  <p:transition>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标题 2069"/>
          <p:cNvSpPr>
            <a:spLocks noGrp="1"/>
          </p:cNvSpPr>
          <p:nvPr>
            <p:ph type="title" idx="4294967295"/>
          </p:nvPr>
        </p:nvSpPr>
        <p:spPr>
          <a:xfrm>
            <a:off x="755650" y="908685"/>
            <a:ext cx="7421245" cy="404495"/>
          </a:xfrm>
        </p:spPr>
        <p:txBody>
          <a:bodyPr anchor="ctr" anchorCtr="0"/>
          <a:lstStyle/>
          <a:p>
            <a:r>
              <a:rPr lang="en-US" altLang="en-US" sz="3600"/>
              <a:t> </a:t>
            </a:r>
            <a:r>
              <a:rPr lang="zh-CN" altLang="en-US" sz="3600"/>
              <a:t>1.3 </a:t>
            </a:r>
            <a:r>
              <a:rPr lang="en-US" altLang="en-US" sz="3600"/>
              <a:t>SPSS 26.0 </a:t>
            </a:r>
            <a:r>
              <a:rPr lang="zh-CN" altLang="en-US" sz="3600"/>
              <a:t>运行</a:t>
            </a:r>
            <a:r>
              <a:rPr lang="en-US" altLang="en-US" sz="3600"/>
              <a:t>的</a:t>
            </a:r>
            <a:r>
              <a:rPr lang="zh-CN" altLang="en-US" sz="3600"/>
              <a:t>环境</a:t>
            </a:r>
            <a:r>
              <a:rPr lang="en-US" altLang="en-US" sz="3600"/>
              <a:t>要求</a:t>
            </a:r>
          </a:p>
        </p:txBody>
      </p:sp>
      <p:sp>
        <p:nvSpPr>
          <p:cNvPr id="2071" name="矩形 2070"/>
          <p:cNvSpPr/>
          <p:nvPr/>
        </p:nvSpPr>
        <p:spPr>
          <a:xfrm>
            <a:off x="1049020" y="1052830"/>
            <a:ext cx="7452360" cy="5398770"/>
          </a:xfrm>
          <a:prstGeom prst="rect">
            <a:avLst/>
          </a:prstGeom>
          <a:noFill/>
          <a:ln w="9525">
            <a:noFill/>
          </a:ln>
        </p:spPr>
        <p:txBody>
          <a:bodyPr anchor="ctr" anchorCtr="0"/>
          <a:lstStyle/>
          <a:p>
            <a:pPr fontAlgn="base">
              <a:lnSpc>
                <a:spcPct val="135000"/>
              </a:lnSpc>
              <a:spcBef>
                <a:spcPct val="0"/>
              </a:spcBef>
              <a:spcAft>
                <a:spcPct val="0"/>
              </a:spcAft>
              <a:buClrTx/>
              <a:buSzPct val="100000"/>
            </a:pPr>
            <a:r>
              <a:rPr lang="en-US" altLang="en-US" sz="2800" b="1" baseline="0"/>
              <a:t>  </a:t>
            </a:r>
            <a:r>
              <a:rPr lang="en-US" altLang="en-US" sz="2800" baseline="0"/>
              <a:t>   运行SPSS 26.0对计算机的要求并不高，但是如果用户希望获得</a:t>
            </a:r>
            <a:r>
              <a:rPr lang="en-US" altLang="en-US" sz="2800" u="sng" baseline="0">
                <a:solidFill>
                  <a:srgbClr val="CC00CC"/>
                </a:solidFill>
              </a:rPr>
              <a:t>较快的处理速度</a:t>
            </a:r>
            <a:r>
              <a:rPr lang="en-US" altLang="en-US" sz="2800" baseline="0"/>
              <a:t>则需要配置较大的内存。对于</a:t>
            </a:r>
            <a:r>
              <a:rPr lang="en-US" altLang="en-US" sz="2800" u="sng" baseline="0">
                <a:solidFill>
                  <a:srgbClr val="CC00CC"/>
                </a:solidFill>
              </a:rPr>
              <a:t>较大的数据处理</a:t>
            </a:r>
            <a:r>
              <a:rPr lang="en-US" altLang="en-US" sz="2800" baseline="0"/>
              <a:t>和</a:t>
            </a:r>
            <a:r>
              <a:rPr lang="en-US" altLang="en-US" sz="2800" u="sng" baseline="0">
                <a:solidFill>
                  <a:srgbClr val="CC00CC"/>
                </a:solidFill>
              </a:rPr>
              <a:t>复杂的统计运算</a:t>
            </a:r>
            <a:r>
              <a:rPr lang="en-US" altLang="en-US" sz="2800" baseline="0"/>
              <a:t>，计算机最好具有较大的内存。</a:t>
            </a:r>
            <a:r>
              <a:rPr lang="en-US" altLang="en-US" sz="2000" b="1" baseline="0"/>
              <a:t/>
            </a:r>
            <a:br>
              <a:rPr lang="en-US" altLang="en-US" sz="2000" b="1" baseline="0"/>
            </a:br>
            <a:r>
              <a:rPr lang="en-US" altLang="en-US" sz="2000" b="1" baseline="0"/>
              <a:t>       </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Rectangle 2"/>
          <p:cNvSpPr>
            <a:spLocks noGrp="1"/>
          </p:cNvSpPr>
          <p:nvPr>
            <p:ph type="title" idx="4294967295"/>
          </p:nvPr>
        </p:nvSpPr>
        <p:spPr>
          <a:xfrm>
            <a:off x="684213" y="119063"/>
            <a:ext cx="8208962" cy="574675"/>
          </a:xfrm>
        </p:spPr>
        <p:txBody>
          <a:bodyPr wrap="square" anchor="ctr" anchorCtr="0"/>
          <a:lstStyle/>
          <a:p>
            <a:r>
              <a:rPr lang="zh-CN" altLang="en-US" sz="4000"/>
              <a:t> 1.5 </a:t>
            </a:r>
            <a:r>
              <a:rPr lang="en-US" altLang="en-US" sz="4000"/>
              <a:t>SPSS 26.0的常用界面与窗口</a:t>
            </a:r>
          </a:p>
        </p:txBody>
      </p:sp>
      <p:sp>
        <p:nvSpPr>
          <p:cNvPr id="2080" name="Rectangle 3"/>
          <p:cNvSpPr/>
          <p:nvPr/>
        </p:nvSpPr>
        <p:spPr>
          <a:xfrm>
            <a:off x="539750" y="981075"/>
            <a:ext cx="8424863" cy="5327650"/>
          </a:xfrm>
          <a:prstGeom prst="rect">
            <a:avLst/>
          </a:prstGeom>
          <a:noFill/>
          <a:ln w="9525">
            <a:noFill/>
          </a:ln>
        </p:spPr>
        <p:txBody>
          <a:bodyPr/>
          <a:lstStyle/>
          <a:p>
            <a:pPr marL="342900" indent="-342900" fontAlgn="base">
              <a:lnSpc>
                <a:spcPct val="140000"/>
              </a:lnSpc>
              <a:spcBef>
                <a:spcPct val="20000"/>
              </a:spcBef>
              <a:spcAft>
                <a:spcPct val="0"/>
              </a:spcAft>
              <a:buClr>
                <a:schemeClr val="hlink"/>
              </a:buClr>
              <a:buSzPct val="100000"/>
              <a:buFont typeface="Wingdings" panose="05000000000000000000" pitchFamily="2" charset="2"/>
              <a:buNone/>
            </a:pPr>
            <a:r>
              <a:rPr lang="en-US" altLang="en-US" sz="2000" b="1" baseline="0"/>
              <a:t>(1)数据编辑窗口</a:t>
            </a:r>
          </a:p>
          <a:p>
            <a:pPr marL="342900" indent="-342900" fontAlgn="base">
              <a:lnSpc>
                <a:spcPct val="140000"/>
              </a:lnSpc>
              <a:spcBef>
                <a:spcPct val="20000"/>
              </a:spcBef>
              <a:spcAft>
                <a:spcPct val="0"/>
              </a:spcAft>
              <a:buClr>
                <a:schemeClr val="hlink"/>
              </a:buClr>
              <a:buSzPct val="100000"/>
              <a:buFont typeface="Wingdings" panose="05000000000000000000" pitchFamily="2" charset="2"/>
              <a:buChar char="v"/>
            </a:pPr>
            <a:r>
              <a:rPr lang="en-US" altLang="en-US" sz="2000" baseline="0"/>
              <a:t>功能</a:t>
            </a:r>
            <a:r>
              <a:rPr lang="en-US" altLang="en-US" sz="2000" b="1" baseline="0"/>
              <a:t>:</a:t>
            </a:r>
            <a:r>
              <a:rPr lang="en-US" altLang="en-US" sz="2000" baseline="0"/>
              <a:t>对SPSS的</a:t>
            </a:r>
            <a:r>
              <a:rPr lang="en-US" altLang="en-US" sz="2000" u="sng" baseline="0">
                <a:solidFill>
                  <a:srgbClr val="CC00CC"/>
                </a:solidFill>
              </a:rPr>
              <a:t>数据文件</a:t>
            </a:r>
            <a:r>
              <a:rPr lang="en-US" altLang="en-US" sz="2000" baseline="0"/>
              <a:t>进行录入、 修改、管理等基本操作的窗口。</a:t>
            </a:r>
          </a:p>
          <a:p>
            <a:pPr marL="342900" indent="-342900" fontAlgn="base">
              <a:lnSpc>
                <a:spcPct val="140000"/>
              </a:lnSpc>
              <a:spcBef>
                <a:spcPct val="20000"/>
              </a:spcBef>
              <a:spcAft>
                <a:spcPct val="0"/>
              </a:spcAft>
              <a:buClr>
                <a:schemeClr val="hlink"/>
              </a:buClr>
              <a:buSzPct val="100000"/>
              <a:buFont typeface="Wingdings" panose="05000000000000000000" pitchFamily="2" charset="2"/>
              <a:buChar char="v"/>
            </a:pPr>
            <a:endParaRPr lang="zh-CN" altLang="en-US" sz="2000" baseline="0"/>
          </a:p>
        </p:txBody>
      </p:sp>
      <p:grpSp>
        <p:nvGrpSpPr>
          <p:cNvPr id="2081" name="组合 2080"/>
          <p:cNvGrpSpPr/>
          <p:nvPr/>
        </p:nvGrpSpPr>
        <p:grpSpPr>
          <a:xfrm>
            <a:off x="684213" y="1917700"/>
            <a:ext cx="6767512" cy="4391025"/>
            <a:chOff x="0" y="0"/>
            <a:chExt cx="4801" cy="3357"/>
          </a:xfrm>
        </p:grpSpPr>
        <p:pic>
          <p:nvPicPr>
            <p:cNvPr id="2082" name="图片 2081"/>
            <p:cNvPicPr>
              <a:picLocks noChangeAspect="1"/>
            </p:cNvPicPr>
            <p:nvPr/>
          </p:nvPicPr>
          <p:blipFill>
            <a:blip r:embed="rId2"/>
            <a:stretch>
              <a:fillRect/>
            </a:stretch>
          </p:blipFill>
          <p:spPr>
            <a:xfrm>
              <a:off x="0" y="0"/>
              <a:ext cx="4801" cy="3357"/>
            </a:xfrm>
            <a:prstGeom prst="rect">
              <a:avLst/>
            </a:prstGeom>
            <a:noFill/>
            <a:ln w="9525">
              <a:noFill/>
            </a:ln>
          </p:spPr>
        </p:pic>
        <p:sp>
          <p:nvSpPr>
            <p:cNvPr id="2083" name="圆角矩形标注 2082"/>
            <p:cNvSpPr/>
            <p:nvPr/>
          </p:nvSpPr>
          <p:spPr>
            <a:xfrm>
              <a:off x="2495" y="338"/>
              <a:ext cx="499" cy="212"/>
            </a:xfrm>
            <a:prstGeom prst="wedgeRoundRectCallout">
              <a:avLst>
                <a:gd name="adj1" fmla="val -104912"/>
                <a:gd name="adj2" fmla="val -174056"/>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标题栏</a:t>
              </a:r>
            </a:p>
          </p:txBody>
        </p:sp>
        <p:sp>
          <p:nvSpPr>
            <p:cNvPr id="2084" name="圆角矩形标注 2083"/>
            <p:cNvSpPr/>
            <p:nvPr/>
          </p:nvSpPr>
          <p:spPr>
            <a:xfrm>
              <a:off x="3720" y="635"/>
              <a:ext cx="862" cy="212"/>
            </a:xfrm>
            <a:prstGeom prst="wedgeRoundRectCallout">
              <a:avLst>
                <a:gd name="adj1" fmla="val 42690"/>
                <a:gd name="adj2" fmla="val -292454"/>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窗口控制按钮</a:t>
              </a:r>
            </a:p>
          </p:txBody>
        </p:sp>
        <p:sp>
          <p:nvSpPr>
            <p:cNvPr id="2085" name="圆角矩形标注 2084"/>
            <p:cNvSpPr/>
            <p:nvPr/>
          </p:nvSpPr>
          <p:spPr>
            <a:xfrm>
              <a:off x="635" y="635"/>
              <a:ext cx="499" cy="212"/>
            </a:xfrm>
            <a:prstGeom prst="wedgeRoundRectCallout">
              <a:avLst>
                <a:gd name="adj1" fmla="val 110120"/>
                <a:gd name="adj2" fmla="val -262264"/>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菜单栏</a:t>
              </a:r>
            </a:p>
          </p:txBody>
        </p:sp>
        <p:sp>
          <p:nvSpPr>
            <p:cNvPr id="2086" name="圆角矩形标注 2085"/>
            <p:cNvSpPr/>
            <p:nvPr/>
          </p:nvSpPr>
          <p:spPr>
            <a:xfrm>
              <a:off x="2404" y="1057"/>
              <a:ext cx="862" cy="212"/>
            </a:xfrm>
            <a:prstGeom prst="wedgeRoundRectCallout">
              <a:avLst>
                <a:gd name="adj1" fmla="val -105917"/>
                <a:gd name="adj2" fmla="val -392926"/>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常用工具按钮</a:t>
              </a:r>
            </a:p>
          </p:txBody>
        </p:sp>
        <p:sp>
          <p:nvSpPr>
            <p:cNvPr id="2087" name="圆角矩形标注 2086"/>
            <p:cNvSpPr/>
            <p:nvPr/>
          </p:nvSpPr>
          <p:spPr>
            <a:xfrm>
              <a:off x="771" y="1100"/>
              <a:ext cx="1361" cy="212"/>
            </a:xfrm>
            <a:prstGeom prst="wedgeRoundRectCallout">
              <a:avLst>
                <a:gd name="adj1" fmla="val 1579"/>
                <a:gd name="adj2" fmla="val -344338"/>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数据单元格信息显示栏</a:t>
              </a:r>
            </a:p>
          </p:txBody>
        </p:sp>
        <p:sp>
          <p:nvSpPr>
            <p:cNvPr id="2088" name="圆角矩形标注 2087"/>
            <p:cNvSpPr/>
            <p:nvPr/>
          </p:nvSpPr>
          <p:spPr>
            <a:xfrm>
              <a:off x="2813" y="2453"/>
              <a:ext cx="771" cy="212"/>
            </a:xfrm>
            <a:prstGeom prst="wedgeRoundRectCallout">
              <a:avLst>
                <a:gd name="adj1" fmla="val 59727"/>
                <a:gd name="adj2" fmla="val 354718"/>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系统状态栏</a:t>
              </a:r>
            </a:p>
          </p:txBody>
        </p:sp>
        <p:sp>
          <p:nvSpPr>
            <p:cNvPr id="2089" name="圆角矩形标注 2088"/>
            <p:cNvSpPr/>
            <p:nvPr/>
          </p:nvSpPr>
          <p:spPr>
            <a:xfrm>
              <a:off x="635" y="2453"/>
              <a:ext cx="726" cy="212"/>
            </a:xfrm>
            <a:prstGeom prst="wedgeRoundRectCallout">
              <a:avLst>
                <a:gd name="adj1" fmla="val -65287"/>
                <a:gd name="adj2" fmla="val 294810"/>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视图转换栏</a:t>
              </a:r>
            </a:p>
          </p:txBody>
        </p:sp>
        <p:sp>
          <p:nvSpPr>
            <p:cNvPr id="2090" name="圆角矩形标注 2089"/>
            <p:cNvSpPr/>
            <p:nvPr/>
          </p:nvSpPr>
          <p:spPr>
            <a:xfrm>
              <a:off x="2087" y="1734"/>
              <a:ext cx="998" cy="212"/>
            </a:xfrm>
            <a:prstGeom prst="wedgeRoundRectCallout">
              <a:avLst>
                <a:gd name="adj1" fmla="val -22144"/>
                <a:gd name="adj2" fmla="val -40093"/>
                <a:gd name="adj3" fmla="val 16667"/>
              </a:avLst>
            </a:prstGeom>
            <a:solidFill>
              <a:srgbClr val="5AABCC"/>
            </a:solidFill>
            <a:ln w="9525" cap="flat" cmpd="sng">
              <a:solidFill>
                <a:srgbClr val="113F71"/>
              </a:solidFill>
              <a:prstDash val="solid"/>
              <a:miter/>
              <a:headEnd type="none" w="med" len="med"/>
              <a:tailEnd type="none" w="med" len="med"/>
            </a:ln>
          </p:spPr>
          <p:txBody>
            <a:bodyPr wrap="square" anchor="t" anchorCtr="0"/>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数据编辑显示区</a:t>
              </a:r>
            </a:p>
          </p:txBody>
        </p:sp>
      </p:gr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476672"/>
            <a:ext cx="8229600" cy="5649491"/>
          </a:xfrm>
        </p:spPr>
        <p:txBody>
          <a:bodyPr/>
          <a:lstStyle/>
          <a:p>
            <a:pPr marL="0" indent="0">
              <a:buNone/>
            </a:pPr>
            <a:r>
              <a:rPr lang="en-US" altLang="zh-CN" dirty="0" smtClean="0"/>
              <a:t>2</a:t>
            </a:r>
            <a:r>
              <a:rPr lang="zh-CN" altLang="en-US" dirty="0" smtClean="0"/>
              <a:t>、资料的转换（资料的定量化）</a:t>
            </a:r>
            <a:endParaRPr lang="en-US" altLang="zh-CN" dirty="0" smtClean="0"/>
          </a:p>
          <a:p>
            <a:pPr marL="0" indent="0">
              <a:buNone/>
            </a:pPr>
            <a:r>
              <a:rPr lang="zh-CN" altLang="en-US" dirty="0" smtClean="0"/>
              <a:t>在资料处理阶段，我们需要将被调查者对问卷中问题的回答转换成可供计算机识别和统计的数字。下面举个例子。</a:t>
            </a:r>
            <a:endParaRPr lang="en-US" altLang="zh-CN" dirty="0" smtClean="0"/>
          </a:p>
          <a:p>
            <a:pPr marL="0" indent="0">
              <a:buNone/>
            </a:pPr>
            <a:r>
              <a:rPr lang="zh-CN" altLang="en-US" dirty="0" smtClean="0"/>
              <a:t>表</a:t>
            </a:r>
            <a:r>
              <a:rPr lang="en-US" altLang="zh-CN" dirty="0" smtClean="0"/>
              <a:t>1</a:t>
            </a:r>
            <a:r>
              <a:rPr lang="zh-CN" altLang="en-US" dirty="0" smtClean="0"/>
              <a:t>是一份问卷中被调查者对前几个问题的回答，以及我们将他们回答的答案转换成的数字。</a:t>
            </a:r>
            <a:endParaRPr lang="en-US" altLang="zh-CN" dirty="0" smtClean="0"/>
          </a:p>
          <a:p>
            <a:pPr marL="0" indent="0">
              <a:buNone/>
            </a:pPr>
            <a:r>
              <a:rPr lang="zh-CN" altLang="en-US" dirty="0" smtClean="0"/>
              <a:t>                     </a:t>
            </a:r>
            <a:r>
              <a:rPr lang="zh-CN" altLang="en-US" dirty="0" smtClean="0">
                <a:latin typeface="华文楷体" panose="02010600040101010101" pitchFamily="2" charset="-122"/>
                <a:ea typeface="华文楷体" panose="02010600040101010101" pitchFamily="2" charset="-122"/>
                <a:cs typeface="华文楷体" panose="02010600040101010101" pitchFamily="2" charset="-122"/>
              </a:rPr>
              <a:t>表</a:t>
            </a:r>
            <a:r>
              <a:rPr lang="en-US" altLang="zh-CN" dirty="0" smtClean="0">
                <a:latin typeface="华文楷体" panose="02010600040101010101" pitchFamily="2" charset="-122"/>
                <a:ea typeface="华文楷体" panose="02010600040101010101" pitchFamily="2" charset="-122"/>
                <a:cs typeface="华文楷体" panose="02010600040101010101" pitchFamily="2" charset="-122"/>
              </a:rPr>
              <a:t>1    </a:t>
            </a:r>
            <a:r>
              <a:rPr lang="zh-CN" altLang="en-US" dirty="0" smtClean="0">
                <a:latin typeface="华文楷体" panose="02010600040101010101" pitchFamily="2" charset="-122"/>
                <a:ea typeface="华文楷体" panose="02010600040101010101" pitchFamily="2" charset="-122"/>
                <a:cs typeface="华文楷体" panose="02010600040101010101" pitchFamily="2" charset="-122"/>
              </a:rPr>
              <a:t>资料转换示意图</a:t>
            </a:r>
            <a:endParaRPr lang="en-US" altLang="zh-CN" dirty="0" smtClean="0">
              <a:latin typeface="华文楷体" panose="02010600040101010101" pitchFamily="2" charset="-122"/>
              <a:ea typeface="华文楷体" panose="02010600040101010101" pitchFamily="2" charset="-122"/>
              <a:cs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4" name="表格 3"/>
          <p:cNvGraphicFramePr>
            <a:graphicFrameLocks noGrp="1"/>
          </p:cNvGraphicFramePr>
          <p:nvPr/>
        </p:nvGraphicFramePr>
        <p:xfrm>
          <a:off x="395536" y="3212976"/>
          <a:ext cx="8352928" cy="3657600"/>
        </p:xfrm>
        <a:graphic>
          <a:graphicData uri="http://schemas.openxmlformats.org/drawingml/2006/table">
            <a:tbl>
              <a:tblPr firstRow="1" bandRow="1">
                <a:tableStyleId>{5C22544A-7EE6-4342-B048-85BDC9FD1C3A}</a:tableStyleId>
              </a:tblPr>
              <a:tblGrid>
                <a:gridCol w="8352928"/>
              </a:tblGrid>
              <a:tr h="2632328">
                <a:tc>
                  <a:txBody>
                    <a:bodyPr/>
                    <a:lstStyle/>
                    <a:p>
                      <a:r>
                        <a:rPr lang="zh-CN" altLang="en-US" dirty="0" smtClean="0"/>
                        <a:t>                                                                                                        转换成的数字</a:t>
                      </a:r>
                    </a:p>
                    <a:p>
                      <a:r>
                        <a:rPr lang="en-US" altLang="zh-CN" dirty="0" smtClean="0"/>
                        <a:t>A1    </a:t>
                      </a:r>
                      <a:r>
                        <a:rPr lang="zh-CN" altLang="en-US" dirty="0" smtClean="0"/>
                        <a:t>你的性别：    </a:t>
                      </a:r>
                      <a:r>
                        <a:rPr lang="en-US" altLang="zh-CN" dirty="0" smtClean="0">
                          <a:solidFill>
                            <a:schemeClr val="bg1"/>
                          </a:solidFill>
                        </a:rPr>
                        <a:t>1</a:t>
                      </a:r>
                      <a:r>
                        <a:rPr lang="zh-CN" altLang="en-US" dirty="0" smtClean="0">
                          <a:solidFill>
                            <a:schemeClr val="bg1"/>
                          </a:solidFill>
                        </a:rPr>
                        <a:t>、男 √        </a:t>
                      </a:r>
                      <a:r>
                        <a:rPr lang="en-US" altLang="zh-CN" dirty="0" smtClean="0"/>
                        <a:t>2 </a:t>
                      </a:r>
                      <a:r>
                        <a:rPr lang="zh-CN" altLang="en-US" dirty="0" smtClean="0"/>
                        <a:t>、女                                                          </a:t>
                      </a:r>
                      <a:r>
                        <a:rPr lang="en-US" altLang="zh-CN" dirty="0" smtClean="0"/>
                        <a:t>1</a:t>
                      </a:r>
                      <a:r>
                        <a:rPr lang="zh-CN" altLang="en-US" dirty="0" smtClean="0"/>
                        <a:t>                                              </a:t>
                      </a:r>
                      <a:endParaRPr lang="en-US" altLang="zh-CN" dirty="0" smtClean="0"/>
                    </a:p>
                    <a:p>
                      <a:r>
                        <a:rPr lang="en-US" altLang="zh-CN" dirty="0" smtClean="0"/>
                        <a:t>A2    </a:t>
                      </a:r>
                      <a:r>
                        <a:rPr lang="zh-CN" altLang="en-US" dirty="0" smtClean="0"/>
                        <a:t>你的年龄：  </a:t>
                      </a:r>
                      <a:r>
                        <a:rPr lang="en-US" altLang="zh-CN" dirty="0" smtClean="0">
                          <a:solidFill>
                            <a:schemeClr val="tx1"/>
                          </a:solidFill>
                        </a:rPr>
                        <a:t>28  </a:t>
                      </a:r>
                      <a:r>
                        <a:rPr lang="zh-CN" altLang="en-US" dirty="0" smtClean="0"/>
                        <a:t>周岁                                                                            </a:t>
                      </a:r>
                      <a:r>
                        <a:rPr lang="en-US" altLang="zh-CN" dirty="0" smtClean="0"/>
                        <a:t>28</a:t>
                      </a:r>
                      <a:r>
                        <a:rPr lang="zh-CN" altLang="en-US" dirty="0" smtClean="0"/>
                        <a:t>                                                       </a:t>
                      </a:r>
                      <a:endParaRPr lang="en-US" altLang="zh-CN" dirty="0" smtClean="0"/>
                    </a:p>
                    <a:p>
                      <a:r>
                        <a:rPr lang="en-US" altLang="zh-CN" dirty="0" smtClean="0"/>
                        <a:t>A3     </a:t>
                      </a:r>
                      <a:r>
                        <a:rPr lang="zh-CN" altLang="en-US" dirty="0" smtClean="0"/>
                        <a:t>你的文化程度：</a:t>
                      </a:r>
                      <a:endParaRPr lang="en-US" altLang="zh-CN" dirty="0" smtClean="0"/>
                    </a:p>
                    <a:p>
                      <a:r>
                        <a:rPr lang="en-US" altLang="zh-CN" dirty="0" smtClean="0"/>
                        <a:t>          1</a:t>
                      </a:r>
                      <a:r>
                        <a:rPr lang="zh-CN" altLang="en-US" dirty="0" smtClean="0"/>
                        <a:t>、小学及以下</a:t>
                      </a:r>
                      <a:r>
                        <a:rPr lang="zh-CN" altLang="en-US" baseline="0" dirty="0" smtClean="0"/>
                        <a:t>     </a:t>
                      </a:r>
                      <a:r>
                        <a:rPr lang="en-US" altLang="zh-CN" baseline="0" dirty="0" smtClean="0"/>
                        <a:t>2</a:t>
                      </a:r>
                      <a:r>
                        <a:rPr lang="zh-CN" altLang="en-US" baseline="0" dirty="0" smtClean="0"/>
                        <a:t>、</a:t>
                      </a:r>
                      <a:r>
                        <a:rPr lang="zh-CN" altLang="en-US" baseline="0" dirty="0" smtClean="0">
                          <a:solidFill>
                            <a:schemeClr val="bg1"/>
                          </a:solidFill>
                        </a:rPr>
                        <a:t>初中      </a:t>
                      </a:r>
                      <a:r>
                        <a:rPr lang="en-US" altLang="zh-CN" baseline="0" dirty="0" smtClean="0">
                          <a:solidFill>
                            <a:schemeClr val="bg1"/>
                          </a:solidFill>
                        </a:rPr>
                        <a:t>3</a:t>
                      </a:r>
                      <a:r>
                        <a:rPr lang="zh-CN" altLang="en-US" baseline="0" dirty="0" smtClean="0">
                          <a:solidFill>
                            <a:schemeClr val="bg1"/>
                          </a:solidFill>
                        </a:rPr>
                        <a:t>、高中及中专√       </a:t>
                      </a:r>
                      <a:r>
                        <a:rPr lang="en-US" altLang="zh-CN" baseline="0" dirty="0" smtClean="0"/>
                        <a:t>4</a:t>
                      </a:r>
                      <a:r>
                        <a:rPr lang="zh-CN" altLang="en-US" baseline="0" dirty="0" smtClean="0"/>
                        <a:t>、大专以上         </a:t>
                      </a:r>
                      <a:r>
                        <a:rPr lang="en-US" altLang="zh-CN" baseline="0" dirty="0" smtClean="0"/>
                        <a:t>3</a:t>
                      </a:r>
                    </a:p>
                    <a:p>
                      <a:r>
                        <a:rPr lang="en-US" altLang="zh-CN" baseline="0" dirty="0" smtClean="0"/>
                        <a:t>A4      </a:t>
                      </a:r>
                      <a:r>
                        <a:rPr lang="zh-CN" altLang="en-US" baseline="0" dirty="0" smtClean="0"/>
                        <a:t>你的婚姻状况</a:t>
                      </a:r>
                      <a:endParaRPr lang="en-US" altLang="zh-CN" baseline="0" dirty="0" smtClean="0"/>
                    </a:p>
                    <a:p>
                      <a:r>
                        <a:rPr lang="en-US" altLang="zh-CN" baseline="0" dirty="0" smtClean="0"/>
                        <a:t> </a:t>
                      </a:r>
                      <a:r>
                        <a:rPr lang="zh-CN" altLang="en-US" baseline="0" dirty="0" smtClean="0"/>
                        <a:t>          </a:t>
                      </a:r>
                      <a:r>
                        <a:rPr lang="en-US" altLang="zh-CN" baseline="0" dirty="0" smtClean="0"/>
                        <a:t>1</a:t>
                      </a:r>
                      <a:r>
                        <a:rPr lang="zh-CN" altLang="en-US" baseline="0" dirty="0" smtClean="0"/>
                        <a:t>、未婚     </a:t>
                      </a:r>
                      <a:r>
                        <a:rPr lang="en-US" altLang="zh-CN" baseline="0" dirty="0" smtClean="0">
                          <a:solidFill>
                            <a:schemeClr val="bg1"/>
                          </a:solidFill>
                        </a:rPr>
                        <a:t>2</a:t>
                      </a:r>
                      <a:r>
                        <a:rPr lang="zh-CN" altLang="en-US" baseline="0" dirty="0" smtClean="0">
                          <a:solidFill>
                            <a:schemeClr val="bg1"/>
                          </a:solidFill>
                        </a:rPr>
                        <a:t>、已婚√      </a:t>
                      </a:r>
                      <a:r>
                        <a:rPr lang="en-US" altLang="zh-CN" baseline="0" dirty="0" smtClean="0"/>
                        <a:t>3</a:t>
                      </a:r>
                      <a:r>
                        <a:rPr lang="zh-CN" altLang="en-US" baseline="0" dirty="0" smtClean="0"/>
                        <a:t>、离婚     </a:t>
                      </a:r>
                      <a:r>
                        <a:rPr lang="en-US" altLang="zh-CN" baseline="0" dirty="0" smtClean="0"/>
                        <a:t>4</a:t>
                      </a:r>
                      <a:r>
                        <a:rPr lang="zh-CN" altLang="en-US" baseline="0" dirty="0" smtClean="0"/>
                        <a:t>、丧偶      </a:t>
                      </a:r>
                      <a:r>
                        <a:rPr lang="en-US" altLang="zh-CN" baseline="0" dirty="0" smtClean="0"/>
                        <a:t>5</a:t>
                      </a:r>
                      <a:r>
                        <a:rPr lang="zh-CN" altLang="en-US" baseline="0" dirty="0" smtClean="0"/>
                        <a:t>、其他                    </a:t>
                      </a:r>
                      <a:r>
                        <a:rPr lang="en-US" altLang="zh-CN" baseline="0" dirty="0" smtClean="0"/>
                        <a:t>2</a:t>
                      </a:r>
                    </a:p>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3" name="组合 2092"/>
          <p:cNvGrpSpPr/>
          <p:nvPr/>
        </p:nvGrpSpPr>
        <p:grpSpPr>
          <a:xfrm>
            <a:off x="539750" y="908050"/>
            <a:ext cx="7620000" cy="5233988"/>
            <a:chOff x="0" y="0"/>
            <a:chExt cx="4800" cy="3600"/>
          </a:xfrm>
        </p:grpSpPr>
        <p:pic>
          <p:nvPicPr>
            <p:cNvPr id="2094" name="图片 2093"/>
            <p:cNvPicPr>
              <a:picLocks noChangeAspect="1"/>
            </p:cNvPicPr>
            <p:nvPr/>
          </p:nvPicPr>
          <p:blipFill>
            <a:blip r:embed="rId2"/>
            <a:stretch>
              <a:fillRect/>
            </a:stretch>
          </p:blipFill>
          <p:spPr>
            <a:xfrm>
              <a:off x="0" y="0"/>
              <a:ext cx="4800" cy="3600"/>
            </a:xfrm>
            <a:prstGeom prst="rect">
              <a:avLst/>
            </a:prstGeom>
            <a:noFill/>
            <a:ln w="9525">
              <a:noFill/>
            </a:ln>
          </p:spPr>
        </p:pic>
        <p:sp>
          <p:nvSpPr>
            <p:cNvPr id="2095" name="圆角矩形标注 2094"/>
            <p:cNvSpPr/>
            <p:nvPr/>
          </p:nvSpPr>
          <p:spPr>
            <a:xfrm>
              <a:off x="812" y="1619"/>
              <a:ext cx="635" cy="226"/>
            </a:xfrm>
            <a:prstGeom prst="wedgeRoundRectCallout">
              <a:avLst>
                <a:gd name="adj1" fmla="val -124958"/>
                <a:gd name="adj2" fmla="val -334514"/>
                <a:gd name="adj3" fmla="val 16667"/>
              </a:avLst>
            </a:prstGeom>
            <a:solidFill>
              <a:srgbClr val="3366FF"/>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导航窗口</a:t>
              </a:r>
            </a:p>
          </p:txBody>
        </p:sp>
        <p:sp>
          <p:nvSpPr>
            <p:cNvPr id="2096" name="圆角矩形标注 2095"/>
            <p:cNvSpPr/>
            <p:nvPr/>
          </p:nvSpPr>
          <p:spPr>
            <a:xfrm>
              <a:off x="3080" y="1891"/>
              <a:ext cx="726" cy="226"/>
            </a:xfrm>
            <a:prstGeom prst="wedgeRoundRectCallout">
              <a:avLst>
                <a:gd name="adj1" fmla="val -16389"/>
                <a:gd name="adj2" fmla="val -19468"/>
                <a:gd name="adj3" fmla="val 16667"/>
              </a:avLst>
            </a:prstGeom>
            <a:solidFill>
              <a:srgbClr val="3366FF"/>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结果显示区</a:t>
              </a:r>
            </a:p>
          </p:txBody>
        </p:sp>
        <p:sp>
          <p:nvSpPr>
            <p:cNvPr id="2097" name="圆角矩形标注 2096"/>
            <p:cNvSpPr/>
            <p:nvPr/>
          </p:nvSpPr>
          <p:spPr>
            <a:xfrm>
              <a:off x="2491" y="349"/>
              <a:ext cx="499" cy="212"/>
            </a:xfrm>
            <a:prstGeom prst="wedgeRoundRectCallout">
              <a:avLst>
                <a:gd name="adj1" fmla="val -105111"/>
                <a:gd name="adj2" fmla="val -175991"/>
                <a:gd name="adj3" fmla="val 16667"/>
              </a:avLst>
            </a:prstGeom>
            <a:solidFill>
              <a:srgbClr val="5AABCC"/>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标题栏</a:t>
              </a:r>
            </a:p>
          </p:txBody>
        </p:sp>
        <p:sp>
          <p:nvSpPr>
            <p:cNvPr id="2098" name="圆角矩形标注 2097"/>
            <p:cNvSpPr/>
            <p:nvPr/>
          </p:nvSpPr>
          <p:spPr>
            <a:xfrm>
              <a:off x="3671" y="984"/>
              <a:ext cx="862" cy="212"/>
            </a:xfrm>
            <a:prstGeom prst="wedgeRoundRectCallout">
              <a:avLst>
                <a:gd name="adj1" fmla="val 55569"/>
                <a:gd name="adj2" fmla="val -490565"/>
                <a:gd name="adj3" fmla="val 16667"/>
              </a:avLst>
            </a:prstGeom>
            <a:solidFill>
              <a:srgbClr val="5AABCC"/>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窗口控制按钮</a:t>
              </a:r>
            </a:p>
          </p:txBody>
        </p:sp>
        <p:sp>
          <p:nvSpPr>
            <p:cNvPr id="2099" name="圆角矩形标注 2098"/>
            <p:cNvSpPr/>
            <p:nvPr/>
          </p:nvSpPr>
          <p:spPr>
            <a:xfrm>
              <a:off x="903" y="666"/>
              <a:ext cx="499" cy="212"/>
            </a:xfrm>
            <a:prstGeom prst="wedgeRoundRectCallout">
              <a:avLst>
                <a:gd name="adj1" fmla="val 119537"/>
                <a:gd name="adj2" fmla="val -264153"/>
                <a:gd name="adj3" fmla="val 16667"/>
              </a:avLst>
            </a:prstGeom>
            <a:solidFill>
              <a:srgbClr val="5AABCC"/>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菜单栏</a:t>
              </a:r>
            </a:p>
          </p:txBody>
        </p:sp>
        <p:sp>
          <p:nvSpPr>
            <p:cNvPr id="2100" name="圆角矩形标注 2099"/>
            <p:cNvSpPr/>
            <p:nvPr/>
          </p:nvSpPr>
          <p:spPr>
            <a:xfrm>
              <a:off x="2400" y="1074"/>
              <a:ext cx="862" cy="212"/>
            </a:xfrm>
            <a:prstGeom prst="wedgeRoundRectCallout">
              <a:avLst>
                <a:gd name="adj1" fmla="val -106032"/>
                <a:gd name="adj2" fmla="val -394935"/>
                <a:gd name="adj3" fmla="val 16667"/>
              </a:avLst>
            </a:prstGeom>
            <a:solidFill>
              <a:srgbClr val="5AABCC"/>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常用工具按钮</a:t>
              </a:r>
            </a:p>
          </p:txBody>
        </p:sp>
        <p:sp>
          <p:nvSpPr>
            <p:cNvPr id="2101" name="圆角矩形标注 2100"/>
            <p:cNvSpPr/>
            <p:nvPr/>
          </p:nvSpPr>
          <p:spPr>
            <a:xfrm>
              <a:off x="2718" y="3070"/>
              <a:ext cx="771" cy="212"/>
            </a:xfrm>
            <a:prstGeom prst="wedgeRoundRectCallout">
              <a:avLst>
                <a:gd name="adj1" fmla="val 83463"/>
                <a:gd name="adj2" fmla="val 166981"/>
                <a:gd name="adj3" fmla="val 16667"/>
              </a:avLst>
            </a:prstGeom>
            <a:solidFill>
              <a:srgbClr val="5AABCC"/>
            </a:solidFill>
            <a:ln w="9525" cap="flat" cmpd="sng">
              <a:solidFill>
                <a:srgbClr val="113F71"/>
              </a:solidFill>
              <a:prstDash val="solid"/>
              <a:miter/>
              <a:headEnd type="none" w="med" len="med"/>
              <a:tailEnd type="none" w="med" len="med"/>
            </a:ln>
          </p:spPr>
          <p:txBody>
            <a:bodyPr/>
            <a:lstStyle/>
            <a:p>
              <a:pPr algn="ctr" fontAlgn="base">
                <a:lnSpc>
                  <a:spcPct val="100000"/>
                </a:lnSpc>
                <a:spcBef>
                  <a:spcPct val="0"/>
                </a:spcBef>
                <a:spcAft>
                  <a:spcPct val="0"/>
                </a:spcAft>
                <a:buClrTx/>
                <a:buSzPct val="100000"/>
              </a:pPr>
              <a:r>
                <a:rPr lang="zh-CN" altLang="en-US" sz="1400" baseline="0">
                  <a:solidFill>
                    <a:schemeClr val="bg1"/>
                  </a:solidFill>
                  <a:latin typeface="Arial" panose="020B0604020202020204" pitchFamily="34" charset="0"/>
                  <a:ea typeface="宋体" panose="02010600030101010101" pitchFamily="2" charset="-122"/>
                </a:rPr>
                <a:t>系统状态栏</a:t>
              </a:r>
            </a:p>
          </p:txBody>
        </p:sp>
      </p:grpSp>
      <p:sp>
        <p:nvSpPr>
          <p:cNvPr id="2102" name="矩形 2101"/>
          <p:cNvSpPr/>
          <p:nvPr/>
        </p:nvSpPr>
        <p:spPr>
          <a:xfrm>
            <a:off x="250825" y="44450"/>
            <a:ext cx="7850188" cy="854075"/>
          </a:xfrm>
          <a:prstGeom prst="rect">
            <a:avLst/>
          </a:prstGeom>
          <a:noFill/>
          <a:ln w="9525">
            <a:noFill/>
          </a:ln>
        </p:spPr>
        <p:txBody>
          <a:bodyPr wrap="square" anchor="t" anchorCtr="0"/>
          <a:lstStyle/>
          <a:p>
            <a:pPr fontAlgn="base">
              <a:lnSpc>
                <a:spcPct val="150000"/>
              </a:lnSpc>
              <a:spcBef>
                <a:spcPct val="0"/>
              </a:spcBef>
              <a:spcAft>
                <a:spcPct val="0"/>
              </a:spcAft>
              <a:buClrTx/>
              <a:buSzPct val="100000"/>
            </a:pPr>
            <a:r>
              <a:rPr lang="en-US" altLang="en-US" sz="2000" baseline="0">
                <a:ea typeface="宋体" panose="02010600030101010101" pitchFamily="2" charset="-122"/>
              </a:rPr>
              <a:t>(2)</a:t>
            </a:r>
            <a:r>
              <a:rPr lang="en-US" altLang="en-US" sz="2000" b="1" baseline="0">
                <a:ea typeface="宋体" panose="02010600030101010101" pitchFamily="2" charset="-122"/>
              </a:rPr>
              <a:t>结果输出窗口功能</a:t>
            </a:r>
            <a:r>
              <a:rPr lang="en-US" altLang="en-US" sz="2000" baseline="0">
                <a:ea typeface="宋体" panose="02010600030101010101" pitchFamily="2" charset="-122"/>
              </a:rPr>
              <a:t>：SPSS</a:t>
            </a:r>
            <a:r>
              <a:rPr lang="en-US" altLang="en-US" sz="2000" u="sng" baseline="0">
                <a:solidFill>
                  <a:srgbClr val="CC00CC"/>
                </a:solidFill>
                <a:ea typeface="宋体" panose="02010600030101010101" pitchFamily="2" charset="-122"/>
              </a:rPr>
              <a:t>统计分析报表及图形</a:t>
            </a:r>
            <a:r>
              <a:rPr lang="en-US" altLang="en-US" sz="2000" baseline="0">
                <a:ea typeface="宋体" panose="02010600030101010101" pitchFamily="2" charset="-122"/>
              </a:rPr>
              <a:t>的输出的窗口。</a:t>
            </a:r>
          </a:p>
          <a:p>
            <a:pPr fontAlgn="base">
              <a:lnSpc>
                <a:spcPct val="100000"/>
              </a:lnSpc>
              <a:spcBef>
                <a:spcPct val="0"/>
              </a:spcBef>
              <a:spcAft>
                <a:spcPct val="0"/>
              </a:spcAft>
              <a:buClrTx/>
              <a:buSzPct val="100000"/>
            </a:pPr>
            <a:endParaRPr lang="zh-CN" altLang="en-US" sz="2000" baseline="0">
              <a:latin typeface="Arial" panose="020B0604020202020204" pitchFamily="34" charset="0"/>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5" name="图片 2104"/>
          <p:cNvPicPr>
            <a:picLocks noChangeAspect="1"/>
          </p:cNvPicPr>
          <p:nvPr/>
        </p:nvPicPr>
        <p:blipFill>
          <a:blip r:embed="rId2"/>
          <a:stretch>
            <a:fillRect/>
          </a:stretch>
        </p:blipFill>
        <p:spPr>
          <a:xfrm>
            <a:off x="827088" y="1773238"/>
            <a:ext cx="2774950" cy="3384550"/>
          </a:xfrm>
          <a:prstGeom prst="rect">
            <a:avLst/>
          </a:prstGeom>
          <a:noFill/>
          <a:ln w="9525">
            <a:noFill/>
          </a:ln>
        </p:spPr>
      </p:pic>
      <p:sp>
        <p:nvSpPr>
          <p:cNvPr id="2106" name="矩形 2105"/>
          <p:cNvSpPr/>
          <p:nvPr/>
        </p:nvSpPr>
        <p:spPr>
          <a:xfrm>
            <a:off x="396875" y="117475"/>
            <a:ext cx="3190875" cy="517525"/>
          </a:xfrm>
          <a:prstGeom prst="rect">
            <a:avLst/>
          </a:prstGeom>
          <a:noFill/>
          <a:ln w="9525">
            <a:noFill/>
          </a:ln>
        </p:spPr>
        <p:txBody>
          <a:bodyPr wrap="square" anchor="t" anchorCtr="0"/>
          <a:lstStyle/>
          <a:p>
            <a:pPr fontAlgn="base">
              <a:lnSpc>
                <a:spcPct val="100000"/>
              </a:lnSpc>
              <a:spcBef>
                <a:spcPct val="0"/>
              </a:spcBef>
              <a:spcAft>
                <a:spcPct val="0"/>
              </a:spcAft>
              <a:buClrTx/>
              <a:buSzPct val="100000"/>
            </a:pPr>
            <a:r>
              <a:rPr lang="en-US" altLang="en-US" sz="2800" baseline="0">
                <a:ea typeface="宋体" panose="02010600030101010101" pitchFamily="2" charset="-122"/>
              </a:rPr>
              <a:t>(3)</a:t>
            </a:r>
            <a:r>
              <a:rPr lang="zh-CN" altLang="en-US" sz="2800" b="1" baseline="0">
                <a:latin typeface="Arial" panose="020B0604020202020204" pitchFamily="34" charset="0"/>
                <a:ea typeface="宋体" panose="02010600030101010101" pitchFamily="2" charset="-122"/>
              </a:rPr>
              <a:t>对象编辑窗口</a:t>
            </a:r>
          </a:p>
        </p:txBody>
      </p:sp>
      <p:pic>
        <p:nvPicPr>
          <p:cNvPr id="2107" name="图片 2106"/>
          <p:cNvPicPr>
            <a:picLocks noChangeAspect="1"/>
          </p:cNvPicPr>
          <p:nvPr/>
        </p:nvPicPr>
        <p:blipFill>
          <a:blip r:embed="rId3"/>
          <a:stretch>
            <a:fillRect/>
          </a:stretch>
        </p:blipFill>
        <p:spPr>
          <a:xfrm>
            <a:off x="4140200" y="1773238"/>
            <a:ext cx="4319588" cy="3351212"/>
          </a:xfrm>
          <a:prstGeom prst="rect">
            <a:avLst/>
          </a:prstGeom>
          <a:noFill/>
          <a:ln w="9525">
            <a:noFill/>
          </a:ln>
        </p:spPr>
      </p:pic>
      <p:sp>
        <p:nvSpPr>
          <p:cNvPr id="2108" name="矩形 2107"/>
          <p:cNvSpPr/>
          <p:nvPr/>
        </p:nvSpPr>
        <p:spPr>
          <a:xfrm>
            <a:off x="755650" y="860425"/>
            <a:ext cx="7804150" cy="701675"/>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        在结果输出窗口的显示窗口中，直接双击其中的表格或图形均可</a:t>
            </a:r>
          </a:p>
          <a:p>
            <a:pPr fontAlgn="base">
              <a:lnSpc>
                <a:spcPct val="10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打开该输出结果对应的对象编辑窗口，如下图所示</a:t>
            </a:r>
          </a:p>
        </p:txBody>
      </p:sp>
      <p:sp>
        <p:nvSpPr>
          <p:cNvPr id="2109" name="矩形 2108"/>
          <p:cNvSpPr/>
          <p:nvPr/>
        </p:nvSpPr>
        <p:spPr>
          <a:xfrm>
            <a:off x="2987675" y="5229225"/>
            <a:ext cx="2447925" cy="336550"/>
          </a:xfrm>
          <a:prstGeom prst="rect">
            <a:avLst/>
          </a:prstGeom>
          <a:noFill/>
          <a:ln w="9525">
            <a:noFill/>
          </a:ln>
        </p:spPr>
        <p:txBody>
          <a:bodyPr/>
          <a:lstStyle/>
          <a:p>
            <a:pPr fontAlgn="base">
              <a:lnSpc>
                <a:spcPct val="100000"/>
              </a:lnSpc>
              <a:spcBef>
                <a:spcPct val="50000"/>
              </a:spcBef>
              <a:spcAft>
                <a:spcPct val="0"/>
              </a:spcAft>
              <a:buClrTx/>
              <a:buSzPct val="100000"/>
            </a:pPr>
            <a:r>
              <a:rPr lang="zh-CN" altLang="en-US" sz="1600" baseline="0">
                <a:latin typeface="Arial" panose="020B0604020202020204" pitchFamily="34" charset="0"/>
                <a:ea typeface="宋体" panose="02010600030101010101" pitchFamily="2" charset="-122"/>
              </a:rPr>
              <a:t>几种常见的对象编辑窗口</a:t>
            </a:r>
          </a:p>
        </p:txBody>
      </p:sp>
      <p:sp>
        <p:nvSpPr>
          <p:cNvPr id="2110" name="矩形 2109"/>
          <p:cNvSpPr/>
          <p:nvPr/>
        </p:nvSpPr>
        <p:spPr>
          <a:xfrm>
            <a:off x="828675" y="5734050"/>
            <a:ext cx="8064500" cy="396875"/>
          </a:xfrm>
          <a:prstGeom prst="rect">
            <a:avLst/>
          </a:prstGeom>
          <a:noFill/>
          <a:ln w="9525">
            <a:noFill/>
          </a:ln>
        </p:spPr>
        <p:txBody>
          <a:bodyPr wrap="square"/>
          <a:lstStyle/>
          <a:p>
            <a:pPr fontAlgn="base">
              <a:lnSpc>
                <a:spcPct val="100000"/>
              </a:lnSpc>
              <a:spcBef>
                <a:spcPct val="50000"/>
              </a:spcBef>
              <a:spcAft>
                <a:spcPct val="0"/>
              </a:spcAft>
              <a:buClrTx/>
              <a:buSzPct val="100000"/>
            </a:pPr>
            <a:r>
              <a:rPr lang="zh-CN" altLang="en-US" sz="2000" baseline="0">
                <a:latin typeface="Arial" panose="020B0604020202020204" pitchFamily="34" charset="0"/>
                <a:ea typeface="宋体" panose="02010600030101010101" pitchFamily="2" charset="-122"/>
              </a:rPr>
              <a:t>        在对象编辑窗口中我们可以对表格、图表等进行相应的编辑操作。</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 name="Rectangle 3"/>
          <p:cNvSpPr>
            <a:spLocks noGrp="1"/>
          </p:cNvSpPr>
          <p:nvPr>
            <p:ph type="body" idx="4294967295"/>
          </p:nvPr>
        </p:nvSpPr>
        <p:spPr>
          <a:xfrm>
            <a:off x="468313" y="1125538"/>
            <a:ext cx="8148637" cy="4525962"/>
          </a:xfrm>
        </p:spPr>
        <p:txBody>
          <a:bodyPr wrap="square" anchor="t" anchorCtr="0"/>
          <a:lstStyle/>
          <a:p>
            <a:pPr>
              <a:lnSpc>
                <a:spcPct val="150000"/>
              </a:lnSpc>
              <a:buClr>
                <a:schemeClr val="hlink"/>
              </a:buClr>
              <a:buNone/>
            </a:pPr>
            <a:r>
              <a:rPr lang="en-US" altLang="en-US" sz="2400"/>
              <a:t>功能：编写和修改SPSS程序的窗口。</a:t>
            </a:r>
          </a:p>
        </p:txBody>
      </p:sp>
      <p:sp>
        <p:nvSpPr>
          <p:cNvPr id="2114" name="矩形 2113"/>
          <p:cNvSpPr/>
          <p:nvPr/>
        </p:nvSpPr>
        <p:spPr>
          <a:xfrm>
            <a:off x="612775" y="117475"/>
            <a:ext cx="3108325" cy="517525"/>
          </a:xfrm>
          <a:prstGeom prst="rect">
            <a:avLst/>
          </a:prstGeom>
          <a:noFill/>
          <a:ln w="9525">
            <a:noFill/>
          </a:ln>
        </p:spPr>
        <p:txBody>
          <a:bodyPr wrap="none" anchor="t" anchorCtr="0"/>
          <a:lstStyle/>
          <a:p>
            <a:pPr fontAlgn="base">
              <a:lnSpc>
                <a:spcPct val="100000"/>
              </a:lnSpc>
              <a:spcBef>
                <a:spcPct val="0"/>
              </a:spcBef>
              <a:spcAft>
                <a:spcPct val="0"/>
              </a:spcAft>
              <a:buClrTx/>
              <a:buSzPct val="100000"/>
            </a:pPr>
            <a:r>
              <a:rPr lang="en-US" altLang="en-US" sz="2800" b="1" baseline="0">
                <a:ea typeface="宋体" panose="02010600030101010101" pitchFamily="2" charset="-122"/>
              </a:rPr>
              <a:t>(4)</a:t>
            </a:r>
            <a:r>
              <a:rPr lang="zh-CN" altLang="en-US" sz="2800" b="1" baseline="0">
                <a:latin typeface="Arial" panose="020B0604020202020204" pitchFamily="34" charset="0"/>
                <a:ea typeface="宋体" panose="02010600030101010101" pitchFamily="2" charset="-122"/>
              </a:rPr>
              <a:t>语法编辑器窗口</a:t>
            </a:r>
          </a:p>
        </p:txBody>
      </p:sp>
      <p:pic>
        <p:nvPicPr>
          <p:cNvPr id="2115" name="图片 2114"/>
          <p:cNvPicPr>
            <a:picLocks noChangeAspect="1"/>
          </p:cNvPicPr>
          <p:nvPr/>
        </p:nvPicPr>
        <p:blipFill>
          <a:blip r:embed="rId2"/>
          <a:stretch>
            <a:fillRect/>
          </a:stretch>
        </p:blipFill>
        <p:spPr>
          <a:xfrm>
            <a:off x="1116013" y="1846263"/>
            <a:ext cx="6553200" cy="4392612"/>
          </a:xfrm>
          <a:prstGeom prst="rect">
            <a:avLst/>
          </a:prstGeom>
          <a:noFill/>
          <a:ln w="9525">
            <a:noFill/>
          </a:ln>
        </p:spPr>
      </p:pic>
    </p:spTree>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矩形 2117"/>
          <p:cNvSpPr/>
          <p:nvPr/>
        </p:nvSpPr>
        <p:spPr>
          <a:xfrm>
            <a:off x="684213" y="1412875"/>
            <a:ext cx="6929437" cy="2735263"/>
          </a:xfrm>
          <a:prstGeom prst="rect">
            <a:avLst/>
          </a:prstGeom>
          <a:noFill/>
          <a:ln w="9525">
            <a:noFill/>
          </a:ln>
        </p:spPr>
        <p:txBody>
          <a:bodyPr wrap="square" anchor="t" anchorCtr="0"/>
          <a:lstStyle/>
          <a:p>
            <a:pPr fontAlgn="base">
              <a:lnSpc>
                <a:spcPct val="100000"/>
              </a:lnSpc>
              <a:spcBef>
                <a:spcPct val="0"/>
              </a:spcBef>
              <a:spcAft>
                <a:spcPct val="0"/>
              </a:spcAft>
              <a:buClrTx/>
              <a:buSzPct val="100000"/>
            </a:pPr>
            <a:r>
              <a:rPr lang="en-US" altLang="en-US" sz="2000" baseline="0">
                <a:ea typeface="宋体" panose="02010600030101010101" pitchFamily="2" charset="-122"/>
              </a:rPr>
              <a:t>        </a:t>
            </a:r>
            <a:r>
              <a:rPr lang="en-US" altLang="en-US" sz="2800" baseline="0">
                <a:ea typeface="宋体" panose="02010600030101010101" pitchFamily="2" charset="-122"/>
              </a:rPr>
              <a:t>(5)</a:t>
            </a:r>
            <a:r>
              <a:rPr lang="zh-CN" altLang="en-US" sz="2800" baseline="0">
                <a:latin typeface="Arial" panose="020B0604020202020204" pitchFamily="34" charset="0"/>
                <a:ea typeface="宋体" panose="02010600030101010101" pitchFamily="2" charset="-122"/>
              </a:rPr>
              <a:t>脚本编写窗口</a:t>
            </a:r>
          </a:p>
          <a:p>
            <a:pPr fontAlgn="base">
              <a:lnSpc>
                <a:spcPct val="100000"/>
              </a:lnSpc>
              <a:spcBef>
                <a:spcPct val="0"/>
              </a:spcBef>
              <a:spcAft>
                <a:spcPct val="0"/>
              </a:spcAft>
              <a:buClrTx/>
              <a:buSzPct val="100000"/>
            </a:pPr>
            <a:endParaRPr lang="zh-CN" altLang="en-US" sz="2800" baseline="0">
              <a:latin typeface="Arial" panose="020B0604020202020204" pitchFamily="34" charset="0"/>
              <a:ea typeface="宋体" panose="02010600030101010101" pitchFamily="2" charset="-122"/>
            </a:endParaRPr>
          </a:p>
          <a:p>
            <a:pPr fontAlgn="base">
              <a:lnSpc>
                <a:spcPct val="140000"/>
              </a:lnSpc>
              <a:spcBef>
                <a:spcPct val="0"/>
              </a:spcBef>
              <a:spcAft>
                <a:spcPct val="0"/>
              </a:spcAft>
              <a:buClrTx/>
              <a:buSzPct val="100000"/>
            </a:pPr>
            <a:r>
              <a:rPr lang="zh-CN" altLang="en-US" sz="2800" baseline="0">
                <a:latin typeface="Arial" panose="020B0604020202020204" pitchFamily="34" charset="0"/>
                <a:ea typeface="宋体" panose="02010600030101010101" pitchFamily="2" charset="-122"/>
              </a:rPr>
              <a:t>        依次选择菜单“文件” </a:t>
            </a:r>
            <a:r>
              <a:rPr lang="en-US" altLang="en-US" sz="2800" baseline="0">
                <a:ea typeface="宋体" panose="02010600030101010101" pitchFamily="2" charset="-122"/>
              </a:rPr>
              <a:t>| “</a:t>
            </a:r>
            <a:r>
              <a:rPr lang="zh-CN" altLang="en-US" sz="2800" baseline="0">
                <a:latin typeface="Arial" panose="020B0604020202020204" pitchFamily="34" charset="0"/>
                <a:ea typeface="宋体" panose="02010600030101010101" pitchFamily="2" charset="-122"/>
              </a:rPr>
              <a:t>新建” </a:t>
            </a:r>
            <a:r>
              <a:rPr lang="en-US" altLang="en-US" sz="2800" baseline="0">
                <a:ea typeface="宋体" panose="02010600030101010101" pitchFamily="2" charset="-122"/>
              </a:rPr>
              <a:t>| “</a:t>
            </a:r>
            <a:r>
              <a:rPr lang="zh-CN" altLang="en-US" sz="2800" baseline="0">
                <a:latin typeface="Arial" panose="020B0604020202020204" pitchFamily="34" charset="0"/>
                <a:ea typeface="宋体" panose="02010600030101010101" pitchFamily="2" charset="-122"/>
              </a:rPr>
              <a:t>脚本” 命令或“文件” </a:t>
            </a:r>
            <a:r>
              <a:rPr lang="en-US" altLang="en-US" sz="2800" baseline="0">
                <a:ea typeface="宋体" panose="02010600030101010101" pitchFamily="2" charset="-122"/>
              </a:rPr>
              <a:t>| “</a:t>
            </a:r>
            <a:r>
              <a:rPr lang="zh-CN" altLang="en-US" sz="2800" baseline="0">
                <a:latin typeface="Arial" panose="020B0604020202020204" pitchFamily="34" charset="0"/>
                <a:ea typeface="宋体" panose="02010600030101010101" pitchFamily="2" charset="-122"/>
              </a:rPr>
              <a:t>打开” </a:t>
            </a:r>
            <a:r>
              <a:rPr lang="en-US" altLang="en-US" sz="2800" baseline="0">
                <a:ea typeface="宋体" panose="02010600030101010101" pitchFamily="2" charset="-122"/>
              </a:rPr>
              <a:t>| “</a:t>
            </a:r>
            <a:r>
              <a:rPr lang="zh-CN" altLang="en-US" sz="2800" baseline="0">
                <a:latin typeface="Arial" panose="020B0604020202020204" pitchFamily="34" charset="0"/>
                <a:ea typeface="宋体" panose="02010600030101010101" pitchFamily="2" charset="-122"/>
              </a:rPr>
              <a:t>脚本”</a:t>
            </a:r>
          </a:p>
          <a:p>
            <a:pPr fontAlgn="base">
              <a:lnSpc>
                <a:spcPct val="140000"/>
              </a:lnSpc>
              <a:spcBef>
                <a:spcPct val="0"/>
              </a:spcBef>
              <a:spcAft>
                <a:spcPct val="0"/>
              </a:spcAft>
              <a:buClrTx/>
              <a:buSzPct val="100000"/>
            </a:pPr>
            <a:r>
              <a:rPr lang="zh-CN" altLang="en-US" sz="2800" baseline="0">
                <a:latin typeface="Arial" panose="020B0604020202020204" pitchFamily="34" charset="0"/>
                <a:ea typeface="宋体" panose="02010600030101010101" pitchFamily="2" charset="-122"/>
              </a:rPr>
              <a:t> 命令均可打开脚本编写窗口，如下图所示。</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标题 2132"/>
          <p:cNvSpPr>
            <a:spLocks noGrp="1"/>
          </p:cNvSpPr>
          <p:nvPr>
            <p:ph type="title" idx="4294967295"/>
          </p:nvPr>
        </p:nvSpPr>
        <p:spPr>
          <a:xfrm>
            <a:off x="2124075" y="184150"/>
            <a:ext cx="5326063" cy="333375"/>
          </a:xfrm>
        </p:spPr>
        <p:txBody>
          <a:bodyPr anchor="ctr" anchorCtr="0"/>
          <a:lstStyle/>
          <a:p>
            <a:r>
              <a:rPr lang="zh-CN" altLang="en-US" sz="4000"/>
              <a:t> </a:t>
            </a:r>
            <a:r>
              <a:rPr lang="en-US" altLang="en-US" sz="4000"/>
              <a:t>SPSS 26.0的启动</a:t>
            </a:r>
          </a:p>
        </p:txBody>
      </p:sp>
      <p:sp>
        <p:nvSpPr>
          <p:cNvPr id="2134" name="矩形 2133"/>
          <p:cNvSpPr/>
          <p:nvPr/>
        </p:nvSpPr>
        <p:spPr>
          <a:xfrm>
            <a:off x="323850" y="4220845"/>
            <a:ext cx="3765550" cy="1606550"/>
          </a:xfrm>
          <a:prstGeom prst="rect">
            <a:avLst/>
          </a:prstGeom>
          <a:noFill/>
          <a:ln w="9525">
            <a:noFill/>
          </a:ln>
        </p:spPr>
        <p:txBody>
          <a:bodyPr anchor="ctr" anchorCtr="0"/>
          <a:lstStyle/>
          <a:p>
            <a:pPr fontAlgn="base">
              <a:lnSpc>
                <a:spcPct val="100000"/>
              </a:lnSpc>
              <a:spcBef>
                <a:spcPct val="0"/>
              </a:spcBef>
              <a:spcAft>
                <a:spcPct val="0"/>
              </a:spcAft>
              <a:buClrTx/>
              <a:buSzPct val="100000"/>
            </a:pPr>
            <a:r>
              <a:rPr lang="en-US" altLang="en-US" sz="1800" b="1" baseline="0"/>
              <a:t>启动SPSS 26.0可以双击桌面上的SPSS Statistics 26.0图标,也可以在“开始”菜单中依次选择“程序” | “SPSS Statistics” 命令。</a:t>
            </a:r>
            <a:r>
              <a:rPr lang="en-US" altLang="en-US" sz="2000" b="1" baseline="0"/>
              <a:t/>
            </a:r>
            <a:br>
              <a:rPr lang="en-US" altLang="en-US" sz="2000" b="1" baseline="0"/>
            </a:br>
            <a:endParaRPr lang="en-US" altLang="en-US" sz="2000" b="1" baseline="0"/>
          </a:p>
        </p:txBody>
      </p:sp>
      <p:pic>
        <p:nvPicPr>
          <p:cNvPr id="2" name="图片 1"/>
          <p:cNvPicPr>
            <a:picLocks noChangeAspect="1"/>
          </p:cNvPicPr>
          <p:nvPr>
            <p:custDataLst>
              <p:tags r:id="rId1"/>
            </p:custDataLst>
          </p:nvPr>
        </p:nvPicPr>
        <p:blipFill>
          <a:blip r:embed="rId4"/>
          <a:srcRect l="33250" t="26988" r="33066" b="26593"/>
          <a:stretch>
            <a:fillRect/>
          </a:stretch>
        </p:blipFill>
        <p:spPr>
          <a:xfrm>
            <a:off x="278765" y="836930"/>
            <a:ext cx="3997960" cy="3099435"/>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4500245" y="620395"/>
            <a:ext cx="4224020" cy="376682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 name="Rectangle 2"/>
          <p:cNvSpPr>
            <a:spLocks noGrp="1"/>
          </p:cNvSpPr>
          <p:nvPr>
            <p:ph type="title" idx="4294967295"/>
          </p:nvPr>
        </p:nvSpPr>
        <p:spPr>
          <a:xfrm>
            <a:off x="467360" y="404495"/>
            <a:ext cx="8135620" cy="518795"/>
          </a:xfrm>
        </p:spPr>
        <p:txBody>
          <a:bodyPr wrap="square" anchor="ctr" anchorCtr="0"/>
          <a:lstStyle/>
          <a:p>
            <a:r>
              <a:rPr lang="zh-CN" altLang="en-US" sz="4000"/>
              <a:t>2 利用</a:t>
            </a:r>
            <a:r>
              <a:rPr lang="en-US" altLang="en-US" sz="4000"/>
              <a:t>SPSS进行数据分析的步骤</a:t>
            </a:r>
          </a:p>
        </p:txBody>
      </p:sp>
      <p:sp>
        <p:nvSpPr>
          <p:cNvPr id="2140" name="Rectangle 3"/>
          <p:cNvSpPr>
            <a:spLocks noGrp="1"/>
          </p:cNvSpPr>
          <p:nvPr>
            <p:ph type="body" idx="4294967295"/>
          </p:nvPr>
        </p:nvSpPr>
        <p:spPr>
          <a:xfrm>
            <a:off x="684213" y="1341438"/>
            <a:ext cx="5614987" cy="4897437"/>
          </a:xfrm>
        </p:spPr>
        <p:txBody>
          <a:bodyPr wrap="square" anchor="t" anchorCtr="0"/>
          <a:lstStyle/>
          <a:p>
            <a:pPr>
              <a:lnSpc>
                <a:spcPct val="145000"/>
              </a:lnSpc>
              <a:buClr>
                <a:schemeClr val="hlink"/>
              </a:buClr>
            </a:pPr>
            <a:r>
              <a:rPr lang="en-US" altLang="en-US" sz="2400">
                <a:solidFill>
                  <a:srgbClr val="CC00CC"/>
                </a:solidFill>
              </a:rPr>
              <a:t>建立SPSS数据文件</a:t>
            </a:r>
          </a:p>
          <a:p>
            <a:pPr>
              <a:lnSpc>
                <a:spcPct val="145000"/>
              </a:lnSpc>
              <a:buClr>
                <a:schemeClr val="hlink"/>
              </a:buClr>
              <a:buNone/>
            </a:pPr>
            <a:r>
              <a:rPr lang="en-US" altLang="en-US" sz="2400"/>
              <a:t>		定义数据文件结构</a:t>
            </a:r>
          </a:p>
          <a:p>
            <a:pPr>
              <a:lnSpc>
                <a:spcPct val="145000"/>
              </a:lnSpc>
              <a:buClr>
                <a:schemeClr val="hlink"/>
              </a:buClr>
              <a:buNone/>
            </a:pPr>
            <a:r>
              <a:rPr lang="en-US" altLang="en-US" sz="2400"/>
              <a:t>		录入修改和编辑待分析数据</a:t>
            </a:r>
          </a:p>
          <a:p>
            <a:pPr>
              <a:lnSpc>
                <a:spcPct val="145000"/>
              </a:lnSpc>
              <a:buClr>
                <a:schemeClr val="hlink"/>
              </a:buClr>
            </a:pPr>
            <a:r>
              <a:rPr lang="en-US" altLang="en-US" sz="2400">
                <a:solidFill>
                  <a:srgbClr val="CC00CC"/>
                </a:solidFill>
              </a:rPr>
              <a:t>数据的统计分析</a:t>
            </a:r>
          </a:p>
          <a:p>
            <a:pPr>
              <a:lnSpc>
                <a:spcPct val="145000"/>
              </a:lnSpc>
              <a:buClr>
                <a:schemeClr val="hlink"/>
              </a:buClr>
              <a:buNone/>
            </a:pPr>
            <a:r>
              <a:rPr lang="en-US" altLang="en-US" sz="2400"/>
              <a:t>		统计分析之前的预处理</a:t>
            </a:r>
          </a:p>
          <a:p>
            <a:pPr>
              <a:lnSpc>
                <a:spcPct val="145000"/>
              </a:lnSpc>
              <a:buClr>
                <a:schemeClr val="hlink"/>
              </a:buClr>
              <a:buNone/>
            </a:pPr>
            <a:r>
              <a:rPr lang="en-US" altLang="en-US" sz="2400"/>
              <a:t>		统计分析</a:t>
            </a:r>
          </a:p>
          <a:p>
            <a:pPr>
              <a:lnSpc>
                <a:spcPct val="145000"/>
              </a:lnSpc>
              <a:buClr>
                <a:schemeClr val="hlink"/>
              </a:buClr>
            </a:pPr>
            <a:r>
              <a:rPr lang="en-US" altLang="en-US" sz="2400">
                <a:solidFill>
                  <a:srgbClr val="CC00CC"/>
                </a:solidFill>
              </a:rPr>
              <a:t>数据和分析结果的保存</a:t>
            </a:r>
          </a:p>
          <a:p>
            <a:pPr>
              <a:lnSpc>
                <a:spcPct val="145000"/>
              </a:lnSpc>
              <a:buClr>
                <a:schemeClr val="hlink"/>
              </a:buClr>
            </a:pPr>
            <a:r>
              <a:rPr lang="en-US" altLang="en-US" sz="2400">
                <a:solidFill>
                  <a:srgbClr val="CC00CC"/>
                </a:solidFill>
              </a:rPr>
              <a:t>结果的说明和解释</a:t>
            </a:r>
          </a:p>
        </p:txBody>
      </p:sp>
    </p:spTree>
  </p:cSld>
  <p:clrMapOvr>
    <a:masterClrMapping/>
  </p:clrMapOvr>
  <p:transition>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矩形 2142"/>
          <p:cNvSpPr/>
          <p:nvPr/>
        </p:nvSpPr>
        <p:spPr>
          <a:xfrm>
            <a:off x="539750" y="476250"/>
            <a:ext cx="6985000" cy="641350"/>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600" b="1" baseline="0">
                <a:latin typeface="宋体" panose="02010600030101010101" pitchFamily="2" charset="-122"/>
                <a:ea typeface="宋体" panose="02010600030101010101" pitchFamily="2" charset="-122"/>
              </a:rPr>
              <a:t>2.1 建立spss数据</a:t>
            </a:r>
          </a:p>
        </p:txBody>
      </p:sp>
      <p:sp>
        <p:nvSpPr>
          <p:cNvPr id="2144" name="矩形 2143"/>
          <p:cNvSpPr/>
          <p:nvPr/>
        </p:nvSpPr>
        <p:spPr>
          <a:xfrm>
            <a:off x="1116013" y="2195513"/>
            <a:ext cx="5905500" cy="1779587"/>
          </a:xfrm>
          <a:prstGeom prst="rect">
            <a:avLst/>
          </a:prstGeom>
          <a:noFill/>
          <a:ln w="25400" cap="flat" cmpd="sng">
            <a:solidFill>
              <a:srgbClr val="FF3300"/>
            </a:solidFill>
            <a:prstDash val="solid"/>
            <a:miter/>
            <a:headEnd type="none" w="med" len="med"/>
            <a:tailEnd type="none" w="med" len="med"/>
          </a:ln>
        </p:spPr>
        <p:txBody>
          <a:bodyPr anchor="ctr" anchorCtr="0"/>
          <a:lstStyle/>
          <a:p>
            <a:pPr fontAlgn="base">
              <a:lnSpc>
                <a:spcPct val="130000"/>
              </a:lnSpc>
              <a:spcBef>
                <a:spcPct val="0"/>
              </a:spcBef>
              <a:spcAft>
                <a:spcPct val="0"/>
              </a:spcAft>
              <a:buClr>
                <a:srgbClr val="FF3300"/>
              </a:buClr>
              <a:buSzPct val="100000"/>
              <a:buFont typeface="Wingdings" panose="05000000000000000000" pitchFamily="2" charset="2"/>
              <a:buChar char="Ø"/>
            </a:pPr>
            <a:r>
              <a:rPr lang="en-US" altLang="en-US" sz="2800" b="1" baseline="0">
                <a:latin typeface="Verdana" panose="020B0604030504040204" pitchFamily="34" charset="0"/>
                <a:ea typeface="宋体" panose="02010600030101010101" pitchFamily="2" charset="-122"/>
              </a:rPr>
              <a:t>方式有两种</a:t>
            </a:r>
            <a:r>
              <a:rPr lang="zh-CN" altLang="en-US" sz="2800" b="1" baseline="0">
                <a:latin typeface="Verdana" panose="020B0604030504040204" pitchFamily="34" charset="0"/>
                <a:ea typeface="宋体" panose="02010600030101010101" pitchFamily="2" charset="-122"/>
              </a:rPr>
              <a:t>：</a:t>
            </a:r>
          </a:p>
          <a:p>
            <a:pPr fontAlgn="base">
              <a:lnSpc>
                <a:spcPct val="130000"/>
              </a:lnSpc>
              <a:spcBef>
                <a:spcPct val="0"/>
              </a:spcBef>
              <a:spcAft>
                <a:spcPct val="0"/>
              </a:spcAft>
              <a:buClr>
                <a:srgbClr val="FF3300"/>
              </a:buClr>
              <a:buSzPct val="100000"/>
              <a:buFont typeface="Wingdings" panose="05000000000000000000" pitchFamily="2" charset="2"/>
            </a:pPr>
            <a:r>
              <a:rPr lang="en-US" altLang="en-US" sz="2800" b="1" baseline="0">
                <a:latin typeface="Verdana" panose="020B0604030504040204" pitchFamily="34" charset="0"/>
                <a:ea typeface="宋体" panose="02010600030101010101" pitchFamily="2" charset="-122"/>
              </a:rPr>
              <a:t>    </a:t>
            </a:r>
            <a:r>
              <a:rPr lang="zh-CN" altLang="en-US" sz="2800" b="1" baseline="0">
                <a:latin typeface="宋体" panose="02010600030101010101" pitchFamily="2" charset="-122"/>
                <a:ea typeface="宋体" panose="02010600030101010101" pitchFamily="2" charset="-122"/>
              </a:rPr>
              <a:t>（1）</a:t>
            </a:r>
            <a:r>
              <a:rPr lang="en-US" altLang="en-US" sz="2800" b="1" baseline="0">
                <a:latin typeface="Verdana" panose="020B0604030504040204" pitchFamily="34" charset="0"/>
                <a:ea typeface="宋体" panose="02010600030101010101" pitchFamily="2" charset="-122"/>
              </a:rPr>
              <a:t>直接录入</a:t>
            </a:r>
          </a:p>
          <a:p>
            <a:pPr fontAlgn="base">
              <a:lnSpc>
                <a:spcPct val="130000"/>
              </a:lnSpc>
              <a:spcBef>
                <a:spcPct val="0"/>
              </a:spcBef>
              <a:spcAft>
                <a:spcPct val="0"/>
              </a:spcAft>
              <a:buClr>
                <a:srgbClr val="FF3300"/>
              </a:buClr>
              <a:buSzPct val="100000"/>
              <a:buFont typeface="Wingdings" panose="05000000000000000000" pitchFamily="2" charset="2"/>
              <a:buNone/>
            </a:pPr>
            <a:r>
              <a:rPr lang="en-US" altLang="en-US" sz="2800" b="1" baseline="0">
                <a:latin typeface="Verdana" panose="020B0604030504040204" pitchFamily="34" charset="0"/>
                <a:ea typeface="宋体" panose="02010600030101010101" pitchFamily="2" charset="-122"/>
              </a:rPr>
              <a:t>    </a:t>
            </a:r>
            <a:r>
              <a:rPr lang="zh-CN" altLang="en-US" sz="2800" b="1" baseline="0">
                <a:latin typeface="宋体" panose="02010600030101010101" pitchFamily="2" charset="-122"/>
                <a:ea typeface="宋体" panose="02010600030101010101" pitchFamily="2" charset="-122"/>
              </a:rPr>
              <a:t>（2）</a:t>
            </a:r>
            <a:r>
              <a:rPr lang="en-US" altLang="en-US" sz="2800" b="1" baseline="0">
                <a:latin typeface="Verdana" panose="020B0604030504040204" pitchFamily="34" charset="0"/>
                <a:ea typeface="宋体" panose="02010600030101010101" pitchFamily="2" charset="-122"/>
              </a:rPr>
              <a:t>从已</a:t>
            </a:r>
            <a:r>
              <a:rPr lang="zh-CN" altLang="en-US" sz="2800" b="1" baseline="0">
                <a:latin typeface="Verdana" panose="020B0604030504040204" pitchFamily="34" charset="0"/>
                <a:ea typeface="宋体" panose="02010600030101010101" pitchFamily="2" charset="-122"/>
              </a:rPr>
              <a:t>有</a:t>
            </a:r>
            <a:r>
              <a:rPr lang="en-US" altLang="en-US" sz="2800" b="1" baseline="0">
                <a:latin typeface="Verdana" panose="020B0604030504040204" pitchFamily="34" charset="0"/>
                <a:ea typeface="宋体" panose="02010600030101010101" pitchFamily="2" charset="-122"/>
              </a:rPr>
              <a:t>文件中读取数据</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 name="标题 2146"/>
          <p:cNvSpPr>
            <a:spLocks noGrp="1"/>
          </p:cNvSpPr>
          <p:nvPr>
            <p:ph type="title" idx="4294967295"/>
          </p:nvPr>
        </p:nvSpPr>
        <p:spPr>
          <a:xfrm>
            <a:off x="179388" y="-96837"/>
            <a:ext cx="8229600" cy="1141412"/>
          </a:xfrm>
        </p:spPr>
        <p:txBody>
          <a:bodyPr anchor="ctr" anchorCtr="0"/>
          <a:lstStyle/>
          <a:p>
            <a:r>
              <a:rPr lang="zh-CN" altLang="en-US" sz="2800">
                <a:solidFill>
                  <a:schemeClr val="tx2"/>
                </a:solidFill>
              </a:rPr>
              <a:t>（1）读取已有数据文件</a:t>
            </a:r>
          </a:p>
        </p:txBody>
      </p:sp>
      <p:sp>
        <p:nvSpPr>
          <p:cNvPr id="2148" name="矩形 2147"/>
          <p:cNvSpPr/>
          <p:nvPr/>
        </p:nvSpPr>
        <p:spPr>
          <a:xfrm>
            <a:off x="-104775" y="549275"/>
            <a:ext cx="8493125" cy="1673225"/>
          </a:xfrm>
          <a:prstGeom prst="rect">
            <a:avLst/>
          </a:prstGeom>
          <a:noFill/>
          <a:ln w="9525">
            <a:noFill/>
          </a:ln>
        </p:spPr>
        <p:txBody>
          <a:bodyPr/>
          <a:lstStyle/>
          <a:p>
            <a:pPr fontAlgn="base">
              <a:lnSpc>
                <a:spcPct val="130000"/>
              </a:lnSpc>
              <a:spcBef>
                <a:spcPct val="0"/>
              </a:spcBef>
              <a:spcAft>
                <a:spcPct val="0"/>
              </a:spcAft>
              <a:buClrTx/>
              <a:buSzPct val="100000"/>
            </a:pPr>
            <a:endParaRPr lang="en-US" altLang="en-US" sz="2000" baseline="0">
              <a:ea typeface="宋体" panose="02010600030101010101" pitchFamily="2" charset="-122"/>
            </a:endParaRPr>
          </a:p>
          <a:p>
            <a:pPr fontAlgn="base">
              <a:lnSpc>
                <a:spcPct val="13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   ①在菜单栏中依次选择</a:t>
            </a:r>
            <a:r>
              <a:rPr lang="zh-CN" altLang="en-US" sz="2000" b="1" u="sng" baseline="0">
                <a:solidFill>
                  <a:srgbClr val="CC00CC"/>
                </a:solidFill>
                <a:latin typeface="Arial" panose="020B0604020202020204" pitchFamily="34" charset="0"/>
                <a:ea typeface="宋体" panose="02010600030101010101" pitchFamily="2" charset="-122"/>
              </a:rPr>
              <a:t>“文件” </a:t>
            </a:r>
            <a:r>
              <a:rPr lang="en-US" altLang="en-US" sz="2000" b="1" u="sng" baseline="0">
                <a:solidFill>
                  <a:srgbClr val="CC00CC"/>
                </a:solidFill>
                <a:ea typeface="宋体" panose="02010600030101010101" pitchFamily="2" charset="-122"/>
              </a:rPr>
              <a:t>| “</a:t>
            </a:r>
            <a:r>
              <a:rPr lang="zh-CN" altLang="en-US" sz="2000" b="1" u="sng" baseline="0">
                <a:solidFill>
                  <a:srgbClr val="CC00CC"/>
                </a:solidFill>
                <a:latin typeface="Arial" panose="020B0604020202020204" pitchFamily="34" charset="0"/>
                <a:ea typeface="宋体" panose="02010600030101010101" pitchFamily="2" charset="-122"/>
              </a:rPr>
              <a:t>打开” </a:t>
            </a:r>
            <a:r>
              <a:rPr lang="en-US" altLang="en-US" sz="2000" b="1" u="sng" baseline="0">
                <a:solidFill>
                  <a:srgbClr val="CC00CC"/>
                </a:solidFill>
                <a:ea typeface="宋体" panose="02010600030101010101" pitchFamily="2" charset="-122"/>
              </a:rPr>
              <a:t>| “</a:t>
            </a:r>
            <a:r>
              <a:rPr lang="zh-CN" altLang="en-US" sz="2000" b="1" u="sng" baseline="0">
                <a:solidFill>
                  <a:srgbClr val="CC00CC"/>
                </a:solidFill>
                <a:latin typeface="Arial" panose="020B0604020202020204" pitchFamily="34" charset="0"/>
                <a:ea typeface="宋体" panose="02010600030101010101" pitchFamily="2" charset="-122"/>
              </a:rPr>
              <a:t>数据”</a:t>
            </a:r>
            <a:r>
              <a:rPr lang="zh-CN" altLang="en-US" sz="2000" b="1" u="sng" baseline="0">
                <a:latin typeface="Arial" panose="020B0604020202020204" pitchFamily="34" charset="0"/>
                <a:ea typeface="宋体" panose="02010600030101010101" pitchFamily="2" charset="-122"/>
              </a:rPr>
              <a:t> </a:t>
            </a:r>
            <a:r>
              <a:rPr lang="zh-CN" altLang="en-US" sz="2000" baseline="0">
                <a:latin typeface="Arial" panose="020B0604020202020204" pitchFamily="34" charset="0"/>
                <a:ea typeface="宋体" panose="02010600030101010101" pitchFamily="2" charset="-122"/>
              </a:rPr>
              <a:t>命令或单击工具栏中的   </a:t>
            </a:r>
          </a:p>
          <a:p>
            <a:pPr fontAlgn="base">
              <a:lnSpc>
                <a:spcPct val="13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      按钮，打开如右图所</a:t>
            </a:r>
          </a:p>
          <a:p>
            <a:pPr fontAlgn="base">
              <a:lnSpc>
                <a:spcPct val="13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示的“打开数据</a:t>
            </a:r>
            <a:r>
              <a:rPr lang="en-US" altLang="en-US" sz="2000" baseline="0">
                <a:ea typeface="宋体" panose="02010600030101010101" pitchFamily="2" charset="-122"/>
              </a:rPr>
              <a:t>”</a:t>
            </a:r>
            <a:r>
              <a:rPr lang="zh-CN" altLang="en-US" sz="2000" baseline="0">
                <a:latin typeface="Arial" panose="020B0604020202020204" pitchFamily="34" charset="0"/>
                <a:ea typeface="宋体" panose="02010600030101010101" pitchFamily="2" charset="-122"/>
              </a:rPr>
              <a:t>对话框。 </a:t>
            </a:r>
          </a:p>
        </p:txBody>
      </p:sp>
      <p:pic>
        <p:nvPicPr>
          <p:cNvPr id="2149" name="图片 2148"/>
          <p:cNvPicPr>
            <a:picLocks noChangeAspect="1"/>
          </p:cNvPicPr>
          <p:nvPr/>
        </p:nvPicPr>
        <p:blipFill>
          <a:blip r:embed="rId2"/>
          <a:stretch>
            <a:fillRect/>
          </a:stretch>
        </p:blipFill>
        <p:spPr>
          <a:xfrm>
            <a:off x="2700338" y="1484313"/>
            <a:ext cx="6551612" cy="4968875"/>
          </a:xfrm>
          <a:prstGeom prst="rect">
            <a:avLst/>
          </a:prstGeom>
          <a:noFill/>
          <a:ln w="9525">
            <a:noFill/>
          </a:ln>
        </p:spPr>
      </p:pic>
      <p:sp>
        <p:nvSpPr>
          <p:cNvPr id="2150" name="矩形 2149"/>
          <p:cNvSpPr/>
          <p:nvPr/>
        </p:nvSpPr>
        <p:spPr>
          <a:xfrm>
            <a:off x="179388" y="2781300"/>
            <a:ext cx="2665412" cy="396875"/>
          </a:xfrm>
          <a:prstGeom prst="rect">
            <a:avLst/>
          </a:prstGeom>
          <a:noFill/>
          <a:ln w="9525">
            <a:noFill/>
          </a:ln>
        </p:spPr>
        <p:txBody>
          <a:bodyPr/>
          <a:lstStyle/>
          <a:p>
            <a:pPr fontAlgn="base">
              <a:lnSpc>
                <a:spcPct val="100000"/>
              </a:lnSpc>
              <a:spcBef>
                <a:spcPct val="50000"/>
              </a:spcBef>
              <a:spcAft>
                <a:spcPct val="0"/>
              </a:spcAft>
              <a:buClrTx/>
              <a:buSzPct val="100000"/>
            </a:pPr>
            <a:r>
              <a:rPr lang="zh-CN" altLang="en-US" sz="2000" baseline="0">
                <a:latin typeface="Arial" panose="020B0604020202020204" pitchFamily="34" charset="0"/>
                <a:ea typeface="宋体" panose="02010600030101010101" pitchFamily="2" charset="-122"/>
              </a:rPr>
              <a:t>②选择相应的文件。</a:t>
            </a:r>
          </a:p>
        </p:txBody>
      </p:sp>
      <p:sp>
        <p:nvSpPr>
          <p:cNvPr id="2151" name="矩形 2150"/>
          <p:cNvSpPr/>
          <p:nvPr/>
        </p:nvSpPr>
        <p:spPr>
          <a:xfrm>
            <a:off x="107950" y="3502025"/>
            <a:ext cx="2665413" cy="1368425"/>
          </a:xfrm>
          <a:prstGeom prst="rect">
            <a:avLst/>
          </a:prstGeom>
          <a:noFill/>
          <a:ln w="9525">
            <a:noFill/>
          </a:ln>
        </p:spPr>
        <p:txBody>
          <a:bodyPr/>
          <a:lstStyle/>
          <a:p>
            <a:pPr fontAlgn="base">
              <a:lnSpc>
                <a:spcPct val="140000"/>
              </a:lnSpc>
              <a:spcBef>
                <a:spcPct val="50000"/>
              </a:spcBef>
              <a:spcAft>
                <a:spcPct val="0"/>
              </a:spcAft>
              <a:buClrTx/>
              <a:buSzPct val="100000"/>
            </a:pPr>
            <a:r>
              <a:rPr lang="zh-CN" altLang="en-US" sz="2000" baseline="0">
                <a:latin typeface="Arial" panose="020B0604020202020204" pitchFamily="34" charset="0"/>
                <a:ea typeface="宋体" panose="02010600030101010101" pitchFamily="2" charset="-122"/>
              </a:rPr>
              <a:t>③双击需要打开的文件或单击 “打开” 按钮打开文件。</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4" name="内容占位符 2153"/>
          <p:cNvPicPr>
            <a:picLocks noGrp="1" noChangeAspect="1"/>
          </p:cNvPicPr>
          <p:nvPr>
            <p:ph idx="1"/>
          </p:nvPr>
        </p:nvPicPr>
        <p:blipFill>
          <a:blip r:embed="rId2"/>
          <a:stretch>
            <a:fillRect/>
          </a:stretch>
        </p:blipFill>
        <p:spPr>
          <a:xfrm>
            <a:off x="107950" y="549275"/>
            <a:ext cx="8856663" cy="5472113"/>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7" name="组合 2156"/>
          <p:cNvGrpSpPr/>
          <p:nvPr/>
        </p:nvGrpSpPr>
        <p:grpSpPr>
          <a:xfrm>
            <a:off x="179388" y="909638"/>
            <a:ext cx="8496300" cy="5472112"/>
            <a:chOff x="0" y="0"/>
            <a:chExt cx="5125" cy="3001"/>
          </a:xfrm>
        </p:grpSpPr>
        <p:pic>
          <p:nvPicPr>
            <p:cNvPr id="2158" name="内容占位符 2157"/>
            <p:cNvPicPr>
              <a:picLocks noGrp="1" noChangeAspect="1"/>
            </p:cNvPicPr>
            <p:nvPr>
              <p:ph idx="1"/>
            </p:nvPr>
          </p:nvPicPr>
          <p:blipFill>
            <a:blip r:embed="rId2"/>
            <a:stretch>
              <a:fillRect/>
            </a:stretch>
          </p:blipFill>
          <p:spPr>
            <a:xfrm>
              <a:off x="0" y="0"/>
              <a:ext cx="5125" cy="3001"/>
            </a:xfrm>
            <a:prstGeom prst="rect">
              <a:avLst/>
            </a:prstGeom>
          </p:spPr>
        </p:pic>
        <p:sp>
          <p:nvSpPr>
            <p:cNvPr id="2159" name="矩形 2158"/>
            <p:cNvSpPr/>
            <p:nvPr/>
          </p:nvSpPr>
          <p:spPr>
            <a:xfrm>
              <a:off x="2041" y="2413"/>
              <a:ext cx="726" cy="173"/>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404664"/>
            <a:ext cx="8229600" cy="5976664"/>
          </a:xfrm>
        </p:spPr>
        <p:txBody>
          <a:bodyPr/>
          <a:lstStyle/>
          <a:p>
            <a:pPr marL="0" indent="0">
              <a:buNone/>
            </a:pPr>
            <a:r>
              <a:rPr lang="zh-CN" altLang="en-US" dirty="0" smtClean="0"/>
              <a:t>表格式问题的答案进行转换时要注意它的方向性</a:t>
            </a:r>
            <a:r>
              <a:rPr lang="zh-CN" altLang="en-US" dirty="0"/>
              <a:t>，</a:t>
            </a:r>
            <a:r>
              <a:rPr lang="zh-CN" altLang="en-US" dirty="0" smtClean="0"/>
              <a:t>如表</a:t>
            </a:r>
            <a:r>
              <a:rPr lang="en-US" altLang="zh-CN" dirty="0" smtClean="0"/>
              <a:t>2</a:t>
            </a:r>
          </a:p>
          <a:p>
            <a:pPr marL="0" indent="0">
              <a:buNone/>
            </a:pPr>
            <a:r>
              <a:rPr lang="zh-CN" altLang="en-US" dirty="0" smtClean="0"/>
              <a:t>在每一行所选项下</a:t>
            </a:r>
            <a:r>
              <a:rPr lang="zh-CN" altLang="en-US" dirty="0"/>
              <a:t>打 √</a:t>
            </a:r>
            <a:r>
              <a:rPr lang="zh-CN" altLang="en-US" dirty="0" smtClean="0"/>
              <a:t>号</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r>
              <a:rPr lang="zh-CN" altLang="en-US" dirty="0" smtClean="0"/>
              <a:t> </a:t>
            </a:r>
            <a:endParaRPr lang="en-US" altLang="zh-CN" dirty="0" smtClean="0"/>
          </a:p>
          <a:p>
            <a:endParaRPr lang="zh-CN" altLang="en-US" dirty="0"/>
          </a:p>
          <a:p>
            <a:endParaRPr lang="zh-CN" altLang="en-US"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graphicFrame>
        <p:nvGraphicFramePr>
          <p:cNvPr id="4" name="表格 3"/>
          <p:cNvGraphicFramePr>
            <a:graphicFrameLocks noGrp="1"/>
          </p:cNvGraphicFramePr>
          <p:nvPr/>
        </p:nvGraphicFramePr>
        <p:xfrm>
          <a:off x="611560" y="1628800"/>
          <a:ext cx="7848873" cy="3931920"/>
        </p:xfrm>
        <a:graphic>
          <a:graphicData uri="http://schemas.openxmlformats.org/drawingml/2006/table">
            <a:tbl>
              <a:tblPr firstRow="1" bandRow="1">
                <a:tableStyleId>{5C22544A-7EE6-4342-B048-85BDC9FD1C3A}</a:tableStyleId>
              </a:tblPr>
              <a:tblGrid>
                <a:gridCol w="2796094"/>
                <a:gridCol w="876314"/>
                <a:gridCol w="1008112"/>
                <a:gridCol w="1008112"/>
                <a:gridCol w="1152128"/>
                <a:gridCol w="1008113"/>
              </a:tblGrid>
              <a:tr h="424056">
                <a:tc>
                  <a:txBody>
                    <a:bodyPr/>
                    <a:lstStyle/>
                    <a:p>
                      <a:endParaRPr lang="zh-CN" altLang="en-US" dirty="0"/>
                    </a:p>
                  </a:txBody>
                  <a:tcPr/>
                </a:tc>
                <a:tc>
                  <a:txBody>
                    <a:bodyPr/>
                    <a:lstStyle/>
                    <a:p>
                      <a:r>
                        <a:rPr lang="zh-CN" altLang="en-US" dirty="0" smtClean="0"/>
                        <a:t>非常同意</a:t>
                      </a:r>
                      <a:endParaRPr lang="zh-CN" altLang="en-US" dirty="0"/>
                    </a:p>
                  </a:txBody>
                  <a:tcPr/>
                </a:tc>
                <a:tc>
                  <a:txBody>
                    <a:bodyPr/>
                    <a:lstStyle/>
                    <a:p>
                      <a:r>
                        <a:rPr lang="zh-CN" altLang="en-US" dirty="0" smtClean="0"/>
                        <a:t>同意</a:t>
                      </a:r>
                      <a:endParaRPr lang="zh-CN" altLang="en-US" dirty="0"/>
                    </a:p>
                  </a:txBody>
                  <a:tcPr/>
                </a:tc>
                <a:tc>
                  <a:txBody>
                    <a:bodyPr/>
                    <a:lstStyle/>
                    <a:p>
                      <a:r>
                        <a:rPr lang="zh-CN" altLang="en-US" dirty="0" smtClean="0"/>
                        <a:t>无所谓</a:t>
                      </a:r>
                      <a:endParaRPr lang="zh-CN" altLang="en-US" dirty="0"/>
                    </a:p>
                  </a:txBody>
                  <a:tcPr/>
                </a:tc>
                <a:tc>
                  <a:txBody>
                    <a:bodyPr/>
                    <a:lstStyle/>
                    <a:p>
                      <a:r>
                        <a:rPr lang="zh-CN" altLang="en-US" dirty="0" smtClean="0"/>
                        <a:t>不同意</a:t>
                      </a:r>
                      <a:endParaRPr lang="zh-CN" altLang="en-US" dirty="0"/>
                    </a:p>
                  </a:txBody>
                  <a:tcPr/>
                </a:tc>
                <a:tc>
                  <a:txBody>
                    <a:bodyPr/>
                    <a:lstStyle/>
                    <a:p>
                      <a:r>
                        <a:rPr lang="zh-CN" altLang="en-US" dirty="0" smtClean="0"/>
                        <a:t>很不同意</a:t>
                      </a:r>
                      <a:endParaRPr lang="zh-CN" altLang="en-US" dirty="0"/>
                    </a:p>
                  </a:txBody>
                  <a:tcPr/>
                </a:tc>
              </a:tr>
              <a:tr h="504056">
                <a:tc>
                  <a:txBody>
                    <a:bodyPr/>
                    <a:lstStyle/>
                    <a:p>
                      <a:r>
                        <a:rPr lang="en-US" altLang="zh-CN" dirty="0" smtClean="0"/>
                        <a:t>1</a:t>
                      </a:r>
                      <a:r>
                        <a:rPr lang="zh-CN" altLang="en-US" dirty="0" smtClean="0"/>
                        <a:t>、婚事应尽量办的简单一些</a:t>
                      </a:r>
                      <a:endParaRPr lang="zh-CN" altLang="en-US" dirty="0"/>
                    </a:p>
                  </a:txBody>
                  <a:tcPr/>
                </a:tc>
                <a:tc>
                  <a:txBody>
                    <a:bodyPr/>
                    <a:lstStyle/>
                    <a:p>
                      <a:endParaRPr lang="zh-CN" altLang="en-US" dirty="0"/>
                    </a:p>
                  </a:txBody>
                  <a:tcPr/>
                </a:tc>
                <a:tc>
                  <a:txBody>
                    <a:bodyPr/>
                    <a:lstStyle/>
                    <a:p>
                      <a:endParaRPr lang="en-US" altLang="zh-CN" dirty="0" smtClean="0"/>
                    </a:p>
                    <a:p>
                      <a:r>
                        <a:rPr lang="en-US" altLang="zh-CN" dirty="0" smtClean="0"/>
                        <a:t>        </a:t>
                      </a:r>
                      <a:r>
                        <a:rPr lang="zh-CN" altLang="en-US" dirty="0" smtClean="0"/>
                        <a:t>√</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720080">
                <a:tc>
                  <a:txBody>
                    <a:bodyPr/>
                    <a:lstStyle/>
                    <a:p>
                      <a:r>
                        <a:rPr lang="en-US" altLang="zh-CN" dirty="0" smtClean="0"/>
                        <a:t>2</a:t>
                      </a:r>
                      <a:r>
                        <a:rPr lang="zh-CN" altLang="en-US" dirty="0" smtClean="0"/>
                        <a:t>、婚事应该办的隆重热闹花再多也值得</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en-US" altLang="zh-CN" dirty="0" smtClean="0"/>
                    </a:p>
                    <a:p>
                      <a:endParaRPr lang="en-US" altLang="zh-CN" dirty="0" smtClean="0"/>
                    </a:p>
                    <a:p>
                      <a:r>
                        <a:rPr lang="en-US" altLang="zh-CN" dirty="0" smtClean="0"/>
                        <a:t>        </a:t>
                      </a:r>
                      <a:r>
                        <a:rPr lang="zh-CN" altLang="en-US" dirty="0" smtClean="0"/>
                        <a:t>√</a:t>
                      </a:r>
                      <a:endParaRPr lang="zh-CN" altLang="en-US" dirty="0"/>
                    </a:p>
                  </a:txBody>
                  <a:tcPr/>
                </a:tc>
                <a:tc>
                  <a:txBody>
                    <a:bodyPr/>
                    <a:lstStyle/>
                    <a:p>
                      <a:endParaRPr lang="zh-CN" altLang="en-US"/>
                    </a:p>
                  </a:txBody>
                  <a:tcPr/>
                </a:tc>
              </a:tr>
              <a:tr h="720080">
                <a:tc>
                  <a:txBody>
                    <a:bodyPr/>
                    <a:lstStyle/>
                    <a:p>
                      <a:r>
                        <a:rPr lang="en-US" altLang="zh-CN" dirty="0" smtClean="0"/>
                        <a:t>3</a:t>
                      </a:r>
                      <a:r>
                        <a:rPr lang="zh-CN" altLang="en-US" dirty="0" smtClean="0"/>
                        <a:t>、就是有钱婚事也不应该大操大办</a:t>
                      </a:r>
                      <a:endParaRPr lang="zh-CN" altLang="en-US" dirty="0"/>
                    </a:p>
                  </a:txBody>
                  <a:tcPr/>
                </a:tc>
                <a:tc>
                  <a:txBody>
                    <a:bodyPr/>
                    <a:lstStyle/>
                    <a:p>
                      <a:endParaRPr lang="en-US" altLang="zh-CN" dirty="0" smtClean="0"/>
                    </a:p>
                    <a:p>
                      <a:endParaRPr lang="en-US" altLang="zh-CN" dirty="0" smtClean="0"/>
                    </a:p>
                    <a:p>
                      <a:r>
                        <a:rPr lang="en-US" altLang="zh-CN" dirty="0" smtClean="0"/>
                        <a:t>        </a:t>
                      </a:r>
                      <a:r>
                        <a:rPr lang="zh-CN" altLang="en-US" dirty="0" smtClean="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2" name="内容占位符 2161"/>
          <p:cNvPicPr>
            <a:picLocks noGrp="1" noChangeAspect="1"/>
          </p:cNvPicPr>
          <p:nvPr>
            <p:ph idx="1"/>
          </p:nvPr>
        </p:nvPicPr>
        <p:blipFill>
          <a:blip r:embed="rId2"/>
          <a:stretch>
            <a:fillRect/>
          </a:stretch>
        </p:blipFill>
        <p:spPr>
          <a:xfrm>
            <a:off x="323850" y="1125538"/>
            <a:ext cx="8424863" cy="5040312"/>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 name="标题 2164"/>
          <p:cNvSpPr>
            <a:spLocks noGrp="1"/>
          </p:cNvSpPr>
          <p:nvPr>
            <p:ph type="title" idx="4294967295"/>
          </p:nvPr>
        </p:nvSpPr>
        <p:spPr>
          <a:xfrm>
            <a:off x="179388" y="-96837"/>
            <a:ext cx="8229600" cy="1141412"/>
          </a:xfrm>
        </p:spPr>
        <p:txBody>
          <a:bodyPr anchor="ctr" anchorCtr="0"/>
          <a:lstStyle/>
          <a:p>
            <a:r>
              <a:rPr lang="zh-CN" altLang="en-US">
                <a:solidFill>
                  <a:schemeClr val="tx2"/>
                </a:solidFill>
              </a:rPr>
              <a:t>（2）直接录入数据</a:t>
            </a:r>
          </a:p>
        </p:txBody>
      </p:sp>
      <p:sp>
        <p:nvSpPr>
          <p:cNvPr id="2166" name="矩形 2165"/>
          <p:cNvSpPr/>
          <p:nvPr/>
        </p:nvSpPr>
        <p:spPr>
          <a:xfrm>
            <a:off x="179388" y="1484313"/>
            <a:ext cx="3600450" cy="1436687"/>
          </a:xfrm>
          <a:prstGeom prst="rect">
            <a:avLst/>
          </a:prstGeom>
          <a:noFill/>
          <a:ln w="9525">
            <a:noFill/>
          </a:ln>
        </p:spPr>
        <p:txBody>
          <a:bodyPr wrap="square"/>
          <a:lstStyle/>
          <a:p>
            <a:pPr fontAlgn="base">
              <a:lnSpc>
                <a:spcPct val="130000"/>
              </a:lnSpc>
              <a:spcBef>
                <a:spcPct val="0"/>
              </a:spcBef>
              <a:spcAft>
                <a:spcPct val="0"/>
              </a:spcAft>
              <a:buClrTx/>
              <a:buSzPct val="100000"/>
            </a:pPr>
            <a:endParaRPr lang="en-US" altLang="en-US" sz="2000" baseline="0">
              <a:ea typeface="宋体" panose="02010600030101010101" pitchFamily="2" charset="-122"/>
            </a:endParaRPr>
          </a:p>
          <a:p>
            <a:pPr fontAlgn="base">
              <a:lnSpc>
                <a:spcPct val="130000"/>
              </a:lnSpc>
              <a:spcBef>
                <a:spcPct val="0"/>
              </a:spcBef>
              <a:spcAft>
                <a:spcPct val="0"/>
              </a:spcAft>
              <a:buClrTx/>
              <a:buSzPct val="100000"/>
            </a:pPr>
            <a:r>
              <a:rPr lang="zh-CN" altLang="en-US" sz="2000" baseline="0">
                <a:latin typeface="Arial" panose="020B0604020202020204" pitchFamily="34" charset="0"/>
                <a:ea typeface="宋体" panose="02010600030101010101" pitchFamily="2" charset="-122"/>
              </a:rPr>
              <a:t>   ①</a:t>
            </a:r>
            <a:r>
              <a:rPr lang="zh-CN" altLang="en-US" sz="2400" baseline="0">
                <a:latin typeface="Arial" panose="020B0604020202020204" pitchFamily="34" charset="0"/>
                <a:ea typeface="宋体" panose="02010600030101010101" pitchFamily="2" charset="-122"/>
              </a:rPr>
              <a:t>运行spss 软件，打开“数据编辑窗口”</a:t>
            </a:r>
          </a:p>
        </p:txBody>
      </p:sp>
      <p:sp>
        <p:nvSpPr>
          <p:cNvPr id="2167" name="矩形 2166"/>
          <p:cNvSpPr/>
          <p:nvPr/>
        </p:nvSpPr>
        <p:spPr>
          <a:xfrm>
            <a:off x="396875" y="3141663"/>
            <a:ext cx="2951163" cy="822325"/>
          </a:xfrm>
          <a:prstGeom prst="rect">
            <a:avLst/>
          </a:prstGeom>
          <a:noFill/>
          <a:ln w="9525">
            <a:noFill/>
          </a:ln>
        </p:spPr>
        <p:txBody>
          <a:bodyPr wrap="square"/>
          <a:lstStyle/>
          <a:p>
            <a:pPr fontAlgn="base">
              <a:lnSpc>
                <a:spcPct val="100000"/>
              </a:lnSpc>
              <a:spcBef>
                <a:spcPct val="50000"/>
              </a:spcBef>
              <a:spcAft>
                <a:spcPct val="0"/>
              </a:spcAft>
              <a:buClrTx/>
              <a:buSzPct val="100000"/>
            </a:pPr>
            <a:r>
              <a:rPr lang="zh-CN" altLang="en-US" sz="2000" baseline="0">
                <a:latin typeface="Arial" panose="020B0604020202020204" pitchFamily="34" charset="0"/>
                <a:ea typeface="宋体" panose="02010600030101010101" pitchFamily="2" charset="-122"/>
              </a:rPr>
              <a:t>②“</a:t>
            </a:r>
            <a:r>
              <a:rPr lang="zh-CN" altLang="en-US" sz="2400" baseline="0">
                <a:latin typeface="Arial" panose="020B0604020202020204" pitchFamily="34" charset="0"/>
                <a:ea typeface="宋体" panose="02010600030101010101" pitchFamily="2" charset="-122"/>
              </a:rPr>
              <a:t>变量视图”—定义变量</a:t>
            </a:r>
          </a:p>
        </p:txBody>
      </p:sp>
      <p:sp>
        <p:nvSpPr>
          <p:cNvPr id="2168" name="矩形 2167"/>
          <p:cNvSpPr/>
          <p:nvPr/>
        </p:nvSpPr>
        <p:spPr>
          <a:xfrm>
            <a:off x="396875" y="4149725"/>
            <a:ext cx="3168650" cy="1114425"/>
          </a:xfrm>
          <a:prstGeom prst="rect">
            <a:avLst/>
          </a:prstGeom>
          <a:noFill/>
          <a:ln w="9525">
            <a:noFill/>
          </a:ln>
        </p:spPr>
        <p:txBody>
          <a:bodyPr wrap="square"/>
          <a:lstStyle/>
          <a:p>
            <a:pPr fontAlgn="base">
              <a:lnSpc>
                <a:spcPct val="140000"/>
              </a:lnSpc>
              <a:spcBef>
                <a:spcPct val="50000"/>
              </a:spcBef>
              <a:spcAft>
                <a:spcPct val="0"/>
              </a:spcAft>
              <a:buClrTx/>
              <a:buSzPct val="100000"/>
            </a:pPr>
            <a:r>
              <a:rPr lang="zh-CN" altLang="en-US" sz="2000" baseline="0">
                <a:latin typeface="Arial" panose="020B0604020202020204" pitchFamily="34" charset="0"/>
                <a:ea typeface="宋体" panose="02010600030101010101" pitchFamily="2" charset="-122"/>
              </a:rPr>
              <a:t>③</a:t>
            </a:r>
            <a:r>
              <a:rPr lang="zh-CN" altLang="en-US" sz="2400" baseline="0">
                <a:latin typeface="Arial" panose="020B0604020202020204" pitchFamily="34" charset="0"/>
                <a:ea typeface="宋体" panose="02010600030101010101" pitchFamily="2" charset="-122"/>
              </a:rPr>
              <a:t>“数据视图”——数据录入。</a:t>
            </a:r>
          </a:p>
        </p:txBody>
      </p:sp>
      <p:pic>
        <p:nvPicPr>
          <p:cNvPr id="2169" name="图片 2168"/>
          <p:cNvPicPr>
            <a:picLocks noChangeAspect="1"/>
          </p:cNvPicPr>
          <p:nvPr/>
        </p:nvPicPr>
        <p:blipFill>
          <a:blip r:embed="rId2"/>
          <a:stretch>
            <a:fillRect/>
          </a:stretch>
        </p:blipFill>
        <p:spPr>
          <a:xfrm>
            <a:off x="3563938" y="1341438"/>
            <a:ext cx="5111750" cy="4751387"/>
          </a:xfrm>
          <a:prstGeom prst="rect">
            <a:avLst/>
          </a:prstGeom>
          <a:noFill/>
          <a:ln w="9525">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矩形 2171"/>
          <p:cNvSpPr/>
          <p:nvPr/>
        </p:nvSpPr>
        <p:spPr>
          <a:xfrm>
            <a:off x="468313" y="-25400"/>
            <a:ext cx="2735262" cy="749300"/>
          </a:xfrm>
          <a:prstGeom prst="rect">
            <a:avLst/>
          </a:prstGeom>
          <a:noFill/>
          <a:ln w="25400" cap="flat" cmpd="sng">
            <a:solidFill>
              <a:srgbClr val="FF3300"/>
            </a:solidFill>
            <a:prstDash val="solid"/>
            <a:miter/>
            <a:headEnd type="none" w="med" len="med"/>
            <a:tailEnd type="none" w="med" len="med"/>
          </a:ln>
        </p:spPr>
        <p:txBody>
          <a:bodyPr anchor="ctr" anchorCtr="0"/>
          <a:lstStyle/>
          <a:p>
            <a:pPr fontAlgn="base">
              <a:lnSpc>
                <a:spcPct val="130000"/>
              </a:lnSpc>
              <a:spcBef>
                <a:spcPct val="0"/>
              </a:spcBef>
              <a:spcAft>
                <a:spcPct val="0"/>
              </a:spcAft>
              <a:buClr>
                <a:srgbClr val="FF3300"/>
              </a:buClr>
              <a:buSzPct val="100000"/>
              <a:buFont typeface="Wingdings" panose="05000000000000000000" pitchFamily="2" charset="2"/>
              <a:buChar char="Ø"/>
            </a:pPr>
            <a:r>
              <a:rPr lang="en-US" altLang="zh-CN" sz="2800" b="1" baseline="0">
                <a:latin typeface="Verdana" panose="020B0604030504040204" pitchFamily="34" charset="0"/>
                <a:ea typeface="宋体" panose="02010600030101010101" pitchFamily="2" charset="-122"/>
              </a:rPr>
              <a:t>  </a:t>
            </a:r>
            <a:r>
              <a:rPr lang="zh-CN" altLang="en-US" sz="3200" b="1" baseline="0">
                <a:latin typeface="Verdana" panose="020B0604030504040204" pitchFamily="34" charset="0"/>
                <a:ea typeface="宋体" panose="02010600030101010101" pitchFamily="2" charset="-122"/>
              </a:rPr>
              <a:t>举例说明</a:t>
            </a:r>
          </a:p>
        </p:txBody>
      </p:sp>
      <p:sp>
        <p:nvSpPr>
          <p:cNvPr id="2173" name="矩形 2172"/>
          <p:cNvSpPr/>
          <p:nvPr/>
        </p:nvSpPr>
        <p:spPr>
          <a:xfrm>
            <a:off x="1260475" y="1773238"/>
            <a:ext cx="5686425" cy="457200"/>
          </a:xfrm>
          <a:prstGeom prst="rect">
            <a:avLst/>
          </a:prstGeom>
          <a:noFill/>
          <a:ln w="9525">
            <a:noFill/>
          </a:ln>
        </p:spPr>
        <p:txBody>
          <a:bodyPr anchor="ctr" anchorCtr="0"/>
          <a:lstStyle/>
          <a:p>
            <a:pPr fontAlgn="base">
              <a:lnSpc>
                <a:spcPct val="100000"/>
              </a:lnSpc>
              <a:spcBef>
                <a:spcPct val="0"/>
              </a:spcBef>
              <a:spcAft>
                <a:spcPct val="0"/>
              </a:spcAft>
              <a:buClrTx/>
              <a:buSzPct val="100000"/>
            </a:pPr>
            <a:r>
              <a:rPr lang="zh-CN" altLang="en-US" sz="2400" b="1" baseline="0">
                <a:latin typeface="Times New Roman" panose="02020603050405020304" pitchFamily="18" charset="0"/>
                <a:cs typeface="Times New Roman" panose="02020603050405020304" pitchFamily="18" charset="0"/>
              </a:rPr>
              <a:t>例，将下面的数据按要求录入到</a:t>
            </a:r>
            <a:r>
              <a:rPr lang="en-US" altLang="zh-CN" sz="2400" b="1" baseline="0">
                <a:latin typeface="Times New Roman" panose="02020603050405020304" pitchFamily="18" charset="0"/>
                <a:cs typeface="Times New Roman" panose="02020603050405020304" pitchFamily="18" charset="0"/>
              </a:rPr>
              <a:t>SPSS</a:t>
            </a:r>
            <a:r>
              <a:rPr lang="zh-CN" altLang="en-US" sz="2400" b="1" baseline="0">
                <a:latin typeface="Times New Roman" panose="02020603050405020304" pitchFamily="18" charset="0"/>
                <a:cs typeface="Times New Roman" panose="02020603050405020304" pitchFamily="18" charset="0"/>
              </a:rPr>
              <a:t>中</a:t>
            </a:r>
            <a:endParaRPr lang="zh-CN" altLang="en-US" sz="2400" b="1" baseline="0">
              <a:latin typeface="Times New Roman" panose="02020603050405020304" pitchFamily="18" charset="0"/>
              <a:ea typeface="Times New Roman" panose="02020603050405020304" pitchFamily="18" charset="0"/>
            </a:endParaRPr>
          </a:p>
        </p:txBody>
      </p:sp>
      <p:graphicFrame>
        <p:nvGraphicFramePr>
          <p:cNvPr id="2174" name="表格 2173"/>
          <p:cNvGraphicFramePr/>
          <p:nvPr/>
        </p:nvGraphicFramePr>
        <p:xfrm>
          <a:off x="1763713" y="2492375"/>
          <a:ext cx="4681538" cy="1463675"/>
        </p:xfrm>
        <a:graphic>
          <a:graphicData uri="http://schemas.openxmlformats.org/drawingml/2006/table">
            <a:tbl>
              <a:tblPr/>
              <a:tblGrid>
                <a:gridCol w="2738438"/>
                <a:gridCol w="1943100"/>
              </a:tblGrid>
              <a:tr h="487363">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zh-CN" altLang="en-US" sz="2200" b="1" u="none" baseline="0">
                          <a:latin typeface="Times New Roman" panose="02020603050405020304" pitchFamily="18" charset="0"/>
                        </a:rPr>
                        <a:t>测站</a:t>
                      </a:r>
                    </a:p>
                  </a:txBody>
                  <a:tcPr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zh-CN" altLang="en-US" sz="2200" b="1" u="none" baseline="0">
                          <a:latin typeface="Times New Roman" panose="02020603050405020304" pitchFamily="18" charset="0"/>
                        </a:rPr>
                        <a:t>一月气温</a:t>
                      </a:r>
                    </a:p>
                  </a:txBody>
                  <a:tcPr anchor="ctr">
                    <a:lnL>
                      <a:noFill/>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7362">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zh-CN" altLang="en-US" sz="2200" b="1" u="none" baseline="0">
                          <a:latin typeface="Times New Roman" panose="02020603050405020304" pitchFamily="18" charset="0"/>
                        </a:rPr>
                        <a:t>昂欠</a:t>
                      </a:r>
                    </a:p>
                  </a:txBody>
                  <a:tcPr anchor="ctr">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en-US" altLang="zh-CN" sz="2200" b="1" u="none" baseline="0">
                          <a:latin typeface="Times New Roman" panose="02020603050405020304" pitchFamily="18" charset="0"/>
                        </a:rPr>
                        <a:t>-6.9</a:t>
                      </a:r>
                      <a:endParaRPr lang="zh-CN" altLang="en-US" sz="2200" b="1" u="none" baseline="0">
                        <a:latin typeface="Times New Roman" panose="02020603050405020304" pitchFamily="18" charset="0"/>
                      </a:endParaRPr>
                    </a:p>
                  </a:txBody>
                  <a:tcPr anchor="ctr">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r>
              <a:tr h="488950">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zh-CN" altLang="en-US" sz="2200" b="1" u="none" baseline="0">
                          <a:latin typeface="Times New Roman" panose="02020603050405020304" pitchFamily="18" charset="0"/>
                        </a:rPr>
                        <a:t>清水河</a:t>
                      </a:r>
                    </a:p>
                  </a:txBody>
                  <a:tcPr anchor="ctr">
                    <a:lnL>
                      <a:noFill/>
                    </a:lnL>
                    <a:lnR>
                      <a:noFill/>
                    </a:lnR>
                    <a:lnT>
                      <a:noFill/>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hangingPunct="1">
                        <a:buNone/>
                        <a:defRPr sz="1800" kern="1200">
                          <a:solidFill>
                            <a:schemeClr val="tx1"/>
                          </a:solidFill>
                          <a:latin typeface="微软雅黑" panose="020B0503020204020204" charset="-122"/>
                          <a:ea typeface="微软雅黑" panose="020B0503020204020204" charset="-122"/>
                        </a:defRPr>
                      </a:lvl1pPr>
                      <a:lvl2pPr marL="457200" lvl="1"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2pPr>
                      <a:lvl3pPr marL="914400" lvl="2"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3pPr>
                      <a:lvl4pPr marL="1371600" lvl="3"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4pPr>
                      <a:lvl5pPr marL="1828800" lvl="4" indent="0" algn="l" defTabSz="914400" rtl="0" eaLnBrk="1" latinLnBrk="0" hangingPunct="1">
                        <a:buNone/>
                        <a:defRPr sz="1800" kern="1200">
                          <a:solidFill>
                            <a:schemeClr val="tx1"/>
                          </a:solidFill>
                          <a:latin typeface="微软雅黑" panose="020B0503020204020204" charset="-122"/>
                          <a:ea typeface="微软雅黑" panose="020B0503020204020204" charset="-122"/>
                          <a:cs typeface="+mn-cs"/>
                        </a:defRPr>
                      </a:lvl5pPr>
                    </a:lstStyle>
                    <a:p>
                      <a:pPr marL="0" lvl="0" indent="0" algn="ctr" fontAlgn="base" latinLnBrk="0">
                        <a:lnSpc>
                          <a:spcPct val="100000"/>
                        </a:lnSpc>
                        <a:spcBef>
                          <a:spcPct val="0"/>
                        </a:spcBef>
                        <a:spcAft>
                          <a:spcPct val="0"/>
                        </a:spcAft>
                        <a:buClrTx/>
                        <a:buSzPct val="100000"/>
                        <a:buFontTx/>
                        <a:buNone/>
                      </a:pPr>
                      <a:r>
                        <a:rPr lang="en-US" altLang="zh-CN" sz="2200" b="1" u="none" baseline="0">
                          <a:latin typeface="Times New Roman" panose="02020603050405020304" pitchFamily="18" charset="0"/>
                        </a:rPr>
                        <a:t>-17.0</a:t>
                      </a:r>
                      <a:endParaRPr lang="zh-CN" altLang="en-US" sz="2200" b="1" u="none" baseline="0">
                        <a:latin typeface="Times New Roman" panose="02020603050405020304" pitchFamily="18" charset="0"/>
                      </a:endParaRPr>
                    </a:p>
                  </a:txBody>
                  <a:tcPr anchor="ctr">
                    <a:lnL>
                      <a:noFill/>
                    </a:lnL>
                    <a:lnR>
                      <a:noFill/>
                    </a:lnR>
                    <a:lnT>
                      <a:noFill/>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188" name="矩形 2187"/>
          <p:cNvSpPr/>
          <p:nvPr/>
        </p:nvSpPr>
        <p:spPr>
          <a:xfrm>
            <a:off x="323850" y="4076700"/>
            <a:ext cx="8820150" cy="1755775"/>
          </a:xfrm>
          <a:prstGeom prst="rect">
            <a:avLst/>
          </a:prstGeom>
          <a:solidFill>
            <a:srgbClr val="FFFFFF"/>
          </a:solidFill>
          <a:ln w="9525">
            <a:noFill/>
          </a:ln>
        </p:spPr>
        <p:txBody>
          <a:bodyPr anchor="ctr" anchorCtr="0"/>
          <a:lstStyle/>
          <a:p>
            <a:pPr fontAlgn="base">
              <a:lnSpc>
                <a:spcPct val="150000"/>
              </a:lnSpc>
              <a:spcBef>
                <a:spcPct val="0"/>
              </a:spcBef>
              <a:spcAft>
                <a:spcPct val="0"/>
              </a:spcAft>
              <a:buClrTx/>
              <a:buSzPct val="100000"/>
            </a:pPr>
            <a:r>
              <a:rPr lang="zh-CN" altLang="en-US" sz="3600" b="1" baseline="0">
                <a:solidFill>
                  <a:srgbClr val="0000FF"/>
                </a:solidFill>
                <a:latin typeface="Times New Roman" panose="02020603050405020304" pitchFamily="18" charset="0"/>
                <a:cs typeface="Times New Roman" panose="02020603050405020304" pitchFamily="18" charset="0"/>
              </a:rPr>
              <a:t>要求</a:t>
            </a:r>
          </a:p>
          <a:p>
            <a:pPr eaLnBrk="0" fontAlgn="base" hangingPunct="0">
              <a:lnSpc>
                <a:spcPct val="130000"/>
              </a:lnSpc>
              <a:spcBef>
                <a:spcPct val="0"/>
              </a:spcBef>
              <a:spcAft>
                <a:spcPct val="0"/>
              </a:spcAft>
              <a:buClrTx/>
              <a:buSzPct val="100000"/>
            </a:pPr>
            <a:r>
              <a:rPr lang="en-US" altLang="zh-CN" sz="2400" b="1" baseline="0">
                <a:latin typeface="宋体" panose="02010600030101010101" pitchFamily="2" charset="-122"/>
                <a:cs typeface="Times New Roman" panose="02020603050405020304" pitchFamily="18" charset="0"/>
              </a:rPr>
              <a:t>① </a:t>
            </a:r>
            <a:r>
              <a:rPr lang="zh-CN" altLang="en-US" sz="2400" b="1" baseline="0">
                <a:latin typeface="宋体" panose="02010600030101010101" pitchFamily="2" charset="-122"/>
                <a:cs typeface="Times New Roman" panose="02020603050405020304" pitchFamily="18" charset="0"/>
              </a:rPr>
              <a:t>测站：字符型；宽度</a:t>
            </a:r>
            <a:r>
              <a:rPr lang="en-US" altLang="zh-CN" sz="2400" b="1" baseline="0">
                <a:latin typeface="宋体" panose="02010600030101010101" pitchFamily="2" charset="-122"/>
                <a:cs typeface="Times New Roman" panose="02020603050405020304" pitchFamily="18" charset="0"/>
              </a:rPr>
              <a:t>6</a:t>
            </a:r>
            <a:r>
              <a:rPr lang="zh-CN" altLang="en-US" sz="2400" b="1" baseline="0">
                <a:latin typeface="宋体" panose="02010600030101010101" pitchFamily="2" charset="-122"/>
                <a:cs typeface="Times New Roman" panose="02020603050405020304" pitchFamily="18" charset="0"/>
              </a:rPr>
              <a:t>；小数点</a:t>
            </a:r>
            <a:r>
              <a:rPr lang="en-US" altLang="zh-CN" sz="2400" b="1" baseline="0">
                <a:latin typeface="宋体" panose="02010600030101010101" pitchFamily="2" charset="-122"/>
                <a:cs typeface="Times New Roman" panose="02020603050405020304" pitchFamily="18" charset="0"/>
              </a:rPr>
              <a:t>0</a:t>
            </a:r>
            <a:r>
              <a:rPr lang="zh-CN" altLang="en-US" sz="2400" b="1" baseline="0">
                <a:latin typeface="宋体" panose="02010600030101010101" pitchFamily="2" charset="-122"/>
                <a:cs typeface="Times New Roman" panose="02020603050405020304" pitchFamily="18" charset="0"/>
              </a:rPr>
              <a:t>；列宽</a:t>
            </a:r>
            <a:r>
              <a:rPr lang="en-US" altLang="zh-CN" sz="2400" b="1" baseline="0">
                <a:latin typeface="宋体" panose="02010600030101010101" pitchFamily="2" charset="-122"/>
                <a:cs typeface="Times New Roman" panose="02020603050405020304" pitchFamily="18" charset="0"/>
              </a:rPr>
              <a:t>12</a:t>
            </a:r>
            <a:r>
              <a:rPr lang="zh-CN" altLang="en-US" sz="2400" b="1" baseline="0">
                <a:latin typeface="宋体" panose="02010600030101010101" pitchFamily="2" charset="-122"/>
                <a:cs typeface="Times New Roman" panose="02020603050405020304" pitchFamily="18" charset="0"/>
              </a:rPr>
              <a:t>；左对齐</a:t>
            </a:r>
          </a:p>
          <a:p>
            <a:pPr eaLnBrk="0" fontAlgn="base" hangingPunct="0">
              <a:lnSpc>
                <a:spcPct val="100000"/>
              </a:lnSpc>
              <a:spcBef>
                <a:spcPct val="0"/>
              </a:spcBef>
              <a:spcAft>
                <a:spcPct val="0"/>
              </a:spcAft>
              <a:buClrTx/>
              <a:buSzPct val="100000"/>
            </a:pPr>
            <a:r>
              <a:rPr lang="en-US" altLang="zh-CN" sz="2400" b="1" baseline="0">
                <a:latin typeface="宋体" panose="02010600030101010101" pitchFamily="2" charset="-122"/>
                <a:cs typeface="Times New Roman" panose="02020603050405020304" pitchFamily="18" charset="0"/>
              </a:rPr>
              <a:t>② </a:t>
            </a:r>
            <a:r>
              <a:rPr lang="zh-CN" altLang="en-US" sz="2400" b="1" baseline="0">
                <a:latin typeface="宋体" panose="02010600030101010101" pitchFamily="2" charset="-122"/>
                <a:cs typeface="Times New Roman" panose="02020603050405020304" pitchFamily="18" charset="0"/>
              </a:rPr>
              <a:t>一月气温：数字型；宽度</a:t>
            </a:r>
            <a:r>
              <a:rPr lang="en-US" altLang="zh-CN" sz="2400" b="1" baseline="0">
                <a:latin typeface="宋体" panose="02010600030101010101" pitchFamily="2" charset="-122"/>
                <a:cs typeface="Times New Roman" panose="02020603050405020304" pitchFamily="18" charset="0"/>
              </a:rPr>
              <a:t>10</a:t>
            </a:r>
            <a:r>
              <a:rPr lang="zh-CN" altLang="en-US" sz="2400" b="1" baseline="0">
                <a:latin typeface="宋体" panose="02010600030101010101" pitchFamily="2" charset="-122"/>
                <a:cs typeface="Times New Roman" panose="02020603050405020304" pitchFamily="18" charset="0"/>
              </a:rPr>
              <a:t>；小数点</a:t>
            </a:r>
            <a:r>
              <a:rPr lang="en-US" altLang="zh-CN" sz="2400" b="1" baseline="0">
                <a:latin typeface="宋体" panose="02010600030101010101" pitchFamily="2" charset="-122"/>
                <a:cs typeface="Times New Roman" panose="02020603050405020304" pitchFamily="18" charset="0"/>
              </a:rPr>
              <a:t>1</a:t>
            </a:r>
            <a:r>
              <a:rPr lang="zh-CN" altLang="en-US" sz="2400" b="1" baseline="0">
                <a:latin typeface="宋体" panose="02010600030101010101" pitchFamily="2" charset="-122"/>
                <a:cs typeface="Times New Roman" panose="02020603050405020304" pitchFamily="18" charset="0"/>
              </a:rPr>
              <a:t>；列宽</a:t>
            </a:r>
            <a:r>
              <a:rPr lang="en-US" altLang="zh-CN" sz="2400" b="1" baseline="0">
                <a:latin typeface="宋体" panose="02010600030101010101" pitchFamily="2" charset="-122"/>
                <a:cs typeface="Times New Roman" panose="02020603050405020304" pitchFamily="18" charset="0"/>
              </a:rPr>
              <a:t>8</a:t>
            </a:r>
            <a:r>
              <a:rPr lang="zh-CN" altLang="en-US" sz="2400" b="1" baseline="0">
                <a:latin typeface="宋体" panose="02010600030101010101" pitchFamily="2" charset="-122"/>
                <a:cs typeface="Times New Roman" panose="02020603050405020304" pitchFamily="18" charset="0"/>
              </a:rPr>
              <a:t>；右对齐</a:t>
            </a:r>
            <a:endParaRPr lang="zh-CN" altLang="en-US" sz="2400" b="1" baseline="0">
              <a:latin typeface="宋体" panose="02010600030101010101" pitchFamily="2" charset="-122"/>
              <a:ea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1" name="组合 2190"/>
          <p:cNvGrpSpPr/>
          <p:nvPr/>
        </p:nvGrpSpPr>
        <p:grpSpPr>
          <a:xfrm>
            <a:off x="34925" y="1701800"/>
            <a:ext cx="8715375" cy="3671888"/>
            <a:chOff x="0" y="0"/>
            <a:chExt cx="5489" cy="2178"/>
          </a:xfrm>
        </p:grpSpPr>
        <p:pic>
          <p:nvPicPr>
            <p:cNvPr id="2192" name="内容占位符 2191"/>
            <p:cNvPicPr>
              <a:picLocks noGrp="1" noChangeAspect="1"/>
            </p:cNvPicPr>
            <p:nvPr>
              <p:ph idx="1"/>
            </p:nvPr>
          </p:nvPicPr>
          <p:blipFill>
            <a:blip r:embed="rId2"/>
            <a:stretch>
              <a:fillRect/>
            </a:stretch>
          </p:blipFill>
          <p:spPr>
            <a:xfrm>
              <a:off x="0" y="0"/>
              <a:ext cx="5489" cy="2178"/>
            </a:xfrm>
            <a:prstGeom prst="rect">
              <a:avLst/>
            </a:prstGeom>
          </p:spPr>
        </p:pic>
        <p:sp>
          <p:nvSpPr>
            <p:cNvPr id="2193" name="矩形 2192"/>
            <p:cNvSpPr/>
            <p:nvPr/>
          </p:nvSpPr>
          <p:spPr>
            <a:xfrm>
              <a:off x="635" y="1007"/>
              <a:ext cx="4355" cy="227"/>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 name="内容占位符 2195"/>
          <p:cNvPicPr>
            <a:picLocks noGrp="1" noChangeAspect="1"/>
          </p:cNvPicPr>
          <p:nvPr>
            <p:ph idx="1"/>
          </p:nvPr>
        </p:nvPicPr>
        <p:blipFill>
          <a:blip r:embed="rId2"/>
          <a:stretch>
            <a:fillRect/>
          </a:stretch>
        </p:blipFill>
        <p:spPr>
          <a:xfrm>
            <a:off x="323850" y="765175"/>
            <a:ext cx="7848600" cy="5256213"/>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 name="矩形 2198"/>
          <p:cNvSpPr/>
          <p:nvPr/>
        </p:nvSpPr>
        <p:spPr>
          <a:xfrm>
            <a:off x="395288" y="1773238"/>
            <a:ext cx="8820150" cy="3076575"/>
          </a:xfrm>
          <a:prstGeom prst="rect">
            <a:avLst/>
          </a:prstGeom>
          <a:noFill/>
          <a:ln w="9525">
            <a:noFill/>
          </a:ln>
        </p:spPr>
        <p:txBody>
          <a:bodyPr/>
          <a:lstStyle/>
          <a:p>
            <a:pPr fontAlgn="base">
              <a:lnSpc>
                <a:spcPct val="10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名称</a:t>
            </a:r>
            <a:r>
              <a:rPr lang="en-US" altLang="zh-CN" sz="2800" b="1" baseline="0">
                <a:latin typeface="Times New Roman" panose="02020603050405020304" pitchFamily="18" charset="0"/>
                <a:ea typeface="宋体" panose="02010600030101010101" pitchFamily="2" charset="-122"/>
              </a:rPr>
              <a:t>(Name)</a:t>
            </a:r>
            <a:r>
              <a:rPr lang="zh-CN" altLang="en-US" sz="2800" b="1" baseline="0">
                <a:latin typeface="Times New Roman" panose="02020603050405020304" pitchFamily="18" charset="0"/>
                <a:ea typeface="宋体" panose="02010600030101010101" pitchFamily="2" charset="-122"/>
              </a:rPr>
              <a:t>：变量名，不超过</a:t>
            </a:r>
            <a:r>
              <a:rPr lang="en-US" altLang="zh-CN" sz="2800" b="1" baseline="0">
                <a:latin typeface="Times New Roman" panose="02020603050405020304" pitchFamily="18" charset="0"/>
                <a:ea typeface="宋体" panose="02010600030101010101" pitchFamily="2" charset="-122"/>
              </a:rPr>
              <a:t>8</a:t>
            </a:r>
            <a:r>
              <a:rPr lang="zh-CN" altLang="en-US" sz="2800" b="1" baseline="0">
                <a:latin typeface="Times New Roman" panose="02020603050405020304" pitchFamily="18" charset="0"/>
                <a:ea typeface="宋体" panose="02010600030101010101" pitchFamily="2" charset="-122"/>
              </a:rPr>
              <a:t>个字符。</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类型</a:t>
            </a:r>
            <a:r>
              <a:rPr lang="en-US" altLang="zh-CN" sz="2800" b="1" baseline="0">
                <a:latin typeface="Times New Roman" panose="02020603050405020304" pitchFamily="18" charset="0"/>
                <a:ea typeface="宋体" panose="02010600030101010101" pitchFamily="2" charset="-122"/>
              </a:rPr>
              <a:t>(Type)</a:t>
            </a:r>
            <a:r>
              <a:rPr lang="zh-CN" altLang="en-US" sz="2800" b="1" baseline="0">
                <a:latin typeface="Times New Roman" panose="02020603050405020304" pitchFamily="18" charset="0"/>
                <a:ea typeface="宋体" panose="02010600030101010101" pitchFamily="2" charset="-122"/>
              </a:rPr>
              <a:t>：变量类型，常用</a:t>
            </a:r>
            <a:r>
              <a:rPr lang="zh-CN" altLang="en-US" sz="2800" b="1" baseline="0">
                <a:solidFill>
                  <a:srgbClr val="FF0000"/>
                </a:solidFill>
                <a:latin typeface="Times New Roman" panose="02020603050405020304" pitchFamily="18" charset="0"/>
                <a:ea typeface="宋体" panose="02010600030101010101" pitchFamily="2" charset="-122"/>
              </a:rPr>
              <a:t>数值型</a:t>
            </a:r>
            <a:r>
              <a:rPr lang="zh-CN" altLang="en-US" sz="2800" b="1" baseline="0">
                <a:latin typeface="Times New Roman" panose="02020603050405020304" pitchFamily="18" charset="0"/>
                <a:ea typeface="宋体" panose="02010600030101010101" pitchFamily="2" charset="-122"/>
              </a:rPr>
              <a:t>（</a:t>
            </a:r>
            <a:r>
              <a:rPr lang="en-US" altLang="zh-CN" sz="2800" b="1" baseline="0">
                <a:latin typeface="Times New Roman" panose="02020603050405020304" pitchFamily="18" charset="0"/>
                <a:ea typeface="宋体" panose="02010600030101010101" pitchFamily="2" charset="-122"/>
              </a:rPr>
              <a:t>Numeric</a:t>
            </a:r>
            <a:r>
              <a:rPr lang="zh-CN" altLang="en-US" sz="2800" b="1" baseline="0">
                <a:latin typeface="Times New Roman" panose="02020603050405020304" pitchFamily="18" charset="0"/>
                <a:ea typeface="宋体" panose="02010600030101010101" pitchFamily="2" charset="-122"/>
              </a:rPr>
              <a:t>）、</a:t>
            </a:r>
            <a:r>
              <a:rPr lang="zh-CN" altLang="en-US" sz="2800" b="1" baseline="0">
                <a:solidFill>
                  <a:srgbClr val="FF0000"/>
                </a:solidFill>
                <a:latin typeface="Times New Roman" panose="02020603050405020304" pitchFamily="18" charset="0"/>
                <a:ea typeface="宋体" panose="02010600030101010101" pitchFamily="2" charset="-122"/>
              </a:rPr>
              <a:t>字符型</a:t>
            </a:r>
            <a:r>
              <a:rPr lang="zh-CN" altLang="en-US" sz="2800" b="1" baseline="0">
                <a:latin typeface="Times New Roman" panose="02020603050405020304" pitchFamily="18" charset="0"/>
                <a:ea typeface="宋体" panose="02010600030101010101" pitchFamily="2" charset="-122"/>
              </a:rPr>
              <a:t>（</a:t>
            </a:r>
            <a:r>
              <a:rPr lang="en-US" altLang="zh-CN" sz="2800" b="1" baseline="0">
                <a:latin typeface="Times New Roman" panose="02020603050405020304" pitchFamily="18" charset="0"/>
                <a:ea typeface="宋体" panose="02010600030101010101" pitchFamily="2" charset="-122"/>
              </a:rPr>
              <a:t>String</a:t>
            </a:r>
            <a:r>
              <a:rPr lang="zh-CN" altLang="en-US" sz="2800" b="1" baseline="0">
                <a:latin typeface="Times New Roman" panose="02020603050405020304" pitchFamily="18" charset="0"/>
                <a:ea typeface="宋体" panose="02010600030101010101" pitchFamily="2" charset="-122"/>
              </a:rPr>
              <a:t>）、</a:t>
            </a:r>
            <a:r>
              <a:rPr lang="zh-CN" altLang="en-US" sz="2800" b="1" baseline="0">
                <a:solidFill>
                  <a:srgbClr val="FF0000"/>
                </a:solidFill>
                <a:latin typeface="Times New Roman" panose="02020603050405020304" pitchFamily="18" charset="0"/>
                <a:ea typeface="宋体" panose="02010600030101010101" pitchFamily="2" charset="-122"/>
              </a:rPr>
              <a:t>日期型</a:t>
            </a:r>
            <a:r>
              <a:rPr lang="zh-CN" altLang="en-US" sz="2800" b="1" baseline="0">
                <a:latin typeface="Times New Roman" panose="02020603050405020304" pitchFamily="18" charset="0"/>
                <a:ea typeface="宋体" panose="02010600030101010101" pitchFamily="2" charset="-122"/>
              </a:rPr>
              <a:t> （</a:t>
            </a:r>
            <a:r>
              <a:rPr lang="en-US" altLang="zh-CN" sz="2800" b="1" baseline="0">
                <a:latin typeface="Times New Roman" panose="02020603050405020304" pitchFamily="18" charset="0"/>
                <a:ea typeface="宋体" panose="02010600030101010101" pitchFamily="2" charset="-122"/>
              </a:rPr>
              <a:t>Date</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宽度</a:t>
            </a:r>
            <a:r>
              <a:rPr lang="en-US" altLang="zh-CN" sz="2800" b="1" baseline="0">
                <a:latin typeface="Times New Roman" panose="02020603050405020304" pitchFamily="18" charset="0"/>
                <a:ea typeface="宋体" panose="02010600030101010101" pitchFamily="2" charset="-122"/>
              </a:rPr>
              <a:t>(Width)</a:t>
            </a:r>
            <a:r>
              <a:rPr lang="zh-CN" altLang="en-US" sz="2800" b="1" baseline="0">
                <a:latin typeface="Times New Roman" panose="02020603050405020304" pitchFamily="18" charset="0"/>
                <a:ea typeface="宋体" panose="02010600030101010101" pitchFamily="2" charset="-122"/>
              </a:rPr>
              <a:t>：变量宽度，默认为</a:t>
            </a:r>
            <a:r>
              <a:rPr lang="en-US" altLang="zh-CN" sz="2800" b="1" baseline="0">
                <a:latin typeface="Times New Roman" panose="02020603050405020304" pitchFamily="18" charset="0"/>
                <a:ea typeface="宋体" panose="02010600030101010101" pitchFamily="2" charset="-122"/>
              </a:rPr>
              <a:t>8</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小数</a:t>
            </a:r>
            <a:r>
              <a:rPr lang="en-US" altLang="zh-CN" sz="2800" b="1" baseline="0">
                <a:latin typeface="Times New Roman" panose="02020603050405020304" pitchFamily="18" charset="0"/>
                <a:ea typeface="宋体" panose="02010600030101010101" pitchFamily="2" charset="-122"/>
              </a:rPr>
              <a:t>(Decimals)</a:t>
            </a:r>
            <a:r>
              <a:rPr lang="zh-CN" altLang="en-US" sz="2800" b="1" baseline="0">
                <a:latin typeface="Times New Roman" panose="02020603050405020304" pitchFamily="18" charset="0"/>
                <a:ea typeface="宋体" panose="02010600030101010101" pitchFamily="2" charset="-122"/>
              </a:rPr>
              <a:t>：小数位数，默认为</a:t>
            </a:r>
            <a:r>
              <a:rPr lang="en-US" altLang="zh-CN" sz="2800" b="1" baseline="0">
                <a:latin typeface="Times New Roman" panose="02020603050405020304" pitchFamily="18" charset="0"/>
                <a:ea typeface="宋体" panose="02010600030101010101" pitchFamily="2" charset="-122"/>
              </a:rPr>
              <a:t>2</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标签</a:t>
            </a:r>
            <a:r>
              <a:rPr lang="en-US" altLang="zh-CN" sz="2800" b="1" baseline="0">
                <a:latin typeface="Times New Roman" panose="02020603050405020304" pitchFamily="18" charset="0"/>
                <a:ea typeface="宋体" panose="02010600030101010101" pitchFamily="2" charset="-122"/>
              </a:rPr>
              <a:t>(Label)</a:t>
            </a:r>
            <a:r>
              <a:rPr lang="zh-CN" altLang="en-US" sz="2800" b="1" baseline="0">
                <a:latin typeface="Times New Roman" panose="02020603050405020304" pitchFamily="18" charset="0"/>
                <a:ea typeface="宋体" panose="02010600030101010101" pitchFamily="2" charset="-122"/>
              </a:rPr>
              <a:t>：变量编码，注释变量名的含义</a:t>
            </a:r>
          </a:p>
        </p:txBody>
      </p:sp>
      <p:sp>
        <p:nvSpPr>
          <p:cNvPr id="2200" name="矩形 2199"/>
          <p:cNvSpPr/>
          <p:nvPr/>
        </p:nvSpPr>
        <p:spPr>
          <a:xfrm>
            <a:off x="755650" y="620713"/>
            <a:ext cx="3960813" cy="579437"/>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定义变量的属性</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 name="矩形 2202"/>
          <p:cNvSpPr/>
          <p:nvPr/>
        </p:nvSpPr>
        <p:spPr>
          <a:xfrm>
            <a:off x="323850" y="1485900"/>
            <a:ext cx="7920038" cy="3673475"/>
          </a:xfrm>
          <a:prstGeom prst="rect">
            <a:avLst/>
          </a:prstGeom>
          <a:noFill/>
          <a:ln w="9525">
            <a:noFill/>
          </a:ln>
        </p:spPr>
        <p:txBody>
          <a:bodyPr/>
          <a:lstStyle/>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值</a:t>
            </a:r>
            <a:r>
              <a:rPr lang="en-US" altLang="zh-CN" sz="2800" b="1" baseline="0">
                <a:latin typeface="Times New Roman" panose="02020603050405020304" pitchFamily="18" charset="0"/>
                <a:ea typeface="宋体" panose="02010600030101010101" pitchFamily="2" charset="-122"/>
              </a:rPr>
              <a:t>(Values)</a:t>
            </a:r>
            <a:r>
              <a:rPr lang="zh-CN" altLang="en-US" sz="2800" b="1" baseline="0">
                <a:latin typeface="Times New Roman" panose="02020603050405020304" pitchFamily="18" charset="0"/>
                <a:ea typeface="宋体" panose="02010600030101010101" pitchFamily="2" charset="-122"/>
              </a:rPr>
              <a:t>：变量值编码，注释变量值的含义。</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 缺失（</a:t>
            </a:r>
            <a:r>
              <a:rPr lang="en-US" altLang="zh-CN" sz="2800" b="1" baseline="0">
                <a:latin typeface="Times New Roman" panose="02020603050405020304" pitchFamily="18" charset="0"/>
                <a:ea typeface="宋体" panose="02010600030101010101" pitchFamily="2" charset="-122"/>
              </a:rPr>
              <a:t>Missing</a:t>
            </a:r>
            <a:r>
              <a:rPr lang="zh-CN" altLang="en-US" sz="2800" b="1" baseline="0">
                <a:latin typeface="Times New Roman" panose="02020603050405020304" pitchFamily="18" charset="0"/>
                <a:ea typeface="宋体" panose="02010600030101010101" pitchFamily="2" charset="-122"/>
              </a:rPr>
              <a:t>）：</a:t>
            </a:r>
            <a:r>
              <a:rPr lang="zh-CN" altLang="en-US" sz="2800" b="1" baseline="0">
                <a:solidFill>
                  <a:srgbClr val="FF0000"/>
                </a:solidFill>
                <a:latin typeface="Times New Roman" panose="02020603050405020304" pitchFamily="18" charset="0"/>
                <a:ea typeface="宋体" panose="02010600030101010101" pitchFamily="2" charset="-122"/>
              </a:rPr>
              <a:t>缺失值</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列宽（</a:t>
            </a:r>
            <a:r>
              <a:rPr lang="en-US" altLang="zh-CN" sz="2800" b="1" baseline="0">
                <a:latin typeface="Times New Roman" panose="02020603050405020304" pitchFamily="18" charset="0"/>
                <a:ea typeface="宋体" panose="02010600030101010101" pitchFamily="2" charset="-122"/>
              </a:rPr>
              <a:t>Columns</a:t>
            </a:r>
            <a:r>
              <a:rPr lang="zh-CN" altLang="en-US" sz="2800" b="1" baseline="0">
                <a:latin typeface="Times New Roman" panose="02020603050405020304" pitchFamily="18" charset="0"/>
                <a:ea typeface="宋体" panose="02010600030101010101" pitchFamily="2" charset="-122"/>
              </a:rPr>
              <a:t>）：列宽，默认为</a:t>
            </a:r>
            <a:r>
              <a:rPr lang="en-US" altLang="zh-CN" sz="2800" b="1" baseline="0">
                <a:latin typeface="Times New Roman" panose="02020603050405020304" pitchFamily="18" charset="0"/>
                <a:ea typeface="宋体" panose="02010600030101010101" pitchFamily="2" charset="-122"/>
              </a:rPr>
              <a:t>8</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对齐（</a:t>
            </a:r>
            <a:r>
              <a:rPr lang="en-US" altLang="zh-CN" sz="2800" b="1" baseline="0">
                <a:latin typeface="Times New Roman" panose="02020603050405020304" pitchFamily="18" charset="0"/>
                <a:ea typeface="宋体" panose="02010600030101010101" pitchFamily="2" charset="-122"/>
              </a:rPr>
              <a:t>Align</a:t>
            </a:r>
            <a:r>
              <a:rPr lang="zh-CN" altLang="en-US" sz="2800" b="1" baseline="0">
                <a:latin typeface="Times New Roman" panose="02020603050405020304" pitchFamily="18" charset="0"/>
                <a:ea typeface="宋体" panose="02010600030101010101" pitchFamily="2" charset="-122"/>
              </a:rPr>
              <a:t>）：默认右对齐（</a:t>
            </a:r>
            <a:r>
              <a:rPr lang="en-US" altLang="zh-CN" sz="2800" b="1" baseline="0">
                <a:latin typeface="Times New Roman" panose="02020603050405020304" pitchFamily="18" charset="0"/>
                <a:ea typeface="宋体" panose="02010600030101010101" pitchFamily="2" charset="-122"/>
              </a:rPr>
              <a:t>Right</a:t>
            </a:r>
            <a:r>
              <a:rPr lang="zh-CN" altLang="en-US" sz="2800" b="1" baseline="0">
                <a:latin typeface="Times New Roman" panose="02020603050405020304" pitchFamily="18" charset="0"/>
                <a:ea typeface="宋体" panose="02010600030101010101" pitchFamily="2" charset="-122"/>
              </a:rPr>
              <a:t>）。</a:t>
            </a:r>
          </a:p>
          <a:p>
            <a:pPr fontAlgn="base">
              <a:lnSpc>
                <a:spcPct val="120000"/>
              </a:lnSpc>
              <a:spcBef>
                <a:spcPct val="0"/>
              </a:spcBef>
              <a:spcAft>
                <a:spcPct val="0"/>
              </a:spcAft>
              <a:buClrTx/>
              <a:buSzPct val="100000"/>
            </a:pPr>
            <a:r>
              <a:rPr lang="zh-CN" altLang="en-US" sz="2800" b="1" baseline="0">
                <a:latin typeface="Times New Roman" panose="02020603050405020304" pitchFamily="18" charset="0"/>
                <a:ea typeface="宋体" panose="02010600030101010101" pitchFamily="2" charset="-122"/>
              </a:rPr>
              <a:t> 测量（</a:t>
            </a:r>
            <a:r>
              <a:rPr lang="en-US" altLang="zh-CN" sz="2800" b="1" baseline="0">
                <a:latin typeface="Times New Roman" panose="02020603050405020304" pitchFamily="18" charset="0"/>
                <a:ea typeface="宋体" panose="02010600030101010101" pitchFamily="2" charset="-122"/>
              </a:rPr>
              <a:t>Measure</a:t>
            </a:r>
            <a:r>
              <a:rPr lang="zh-CN" altLang="en-US" sz="2800" b="1" baseline="0">
                <a:latin typeface="Times New Roman" panose="02020603050405020304" pitchFamily="18" charset="0"/>
                <a:ea typeface="宋体" panose="02010600030101010101" pitchFamily="2" charset="-122"/>
              </a:rPr>
              <a:t>）：测度，包括三类：数值变量（</a:t>
            </a:r>
            <a:r>
              <a:rPr lang="en-US" altLang="zh-CN" sz="2800" b="1" baseline="0">
                <a:latin typeface="Times New Roman" panose="02020603050405020304" pitchFamily="18" charset="0"/>
                <a:ea typeface="宋体" panose="02010600030101010101" pitchFamily="2" charset="-122"/>
              </a:rPr>
              <a:t>Scale</a:t>
            </a:r>
            <a:r>
              <a:rPr lang="zh-CN" altLang="en-US" sz="2800" b="1" baseline="0">
                <a:latin typeface="Times New Roman" panose="02020603050405020304" pitchFamily="18" charset="0"/>
                <a:ea typeface="宋体" panose="02010600030101010101" pitchFamily="2" charset="-122"/>
              </a:rPr>
              <a:t>），名义变量（</a:t>
            </a:r>
            <a:r>
              <a:rPr lang="en-US" altLang="zh-CN" sz="2800" b="1" baseline="0">
                <a:latin typeface="Times New Roman" panose="02020603050405020304" pitchFamily="18" charset="0"/>
                <a:ea typeface="宋体" panose="02010600030101010101" pitchFamily="2" charset="-122"/>
              </a:rPr>
              <a:t>Nominal</a:t>
            </a:r>
            <a:r>
              <a:rPr lang="zh-CN" altLang="en-US" sz="2800" b="1" baseline="0">
                <a:latin typeface="Times New Roman" panose="02020603050405020304" pitchFamily="18" charset="0"/>
                <a:ea typeface="宋体" panose="02010600030101010101" pitchFamily="2" charset="-122"/>
              </a:rPr>
              <a:t>），有序变量（</a:t>
            </a:r>
            <a:r>
              <a:rPr lang="en-US" altLang="zh-CN" sz="2800" b="1" baseline="0">
                <a:latin typeface="Times New Roman" panose="02020603050405020304" pitchFamily="18" charset="0"/>
                <a:ea typeface="宋体" panose="02010600030101010101" pitchFamily="2" charset="-122"/>
              </a:rPr>
              <a:t>Ordinal</a:t>
            </a:r>
            <a:r>
              <a:rPr lang="zh-CN" altLang="en-US" sz="2800" b="1" baseline="0">
                <a:latin typeface="Times New Roman" panose="02020603050405020304" pitchFamily="18" charset="0"/>
                <a:ea typeface="宋体" panose="02010600030101010101" pitchFamily="2" charset="-122"/>
              </a:rPr>
              <a:t>）。</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矩形 2205"/>
          <p:cNvSpPr/>
          <p:nvPr/>
        </p:nvSpPr>
        <p:spPr>
          <a:xfrm>
            <a:off x="468313" y="44450"/>
            <a:ext cx="8640762" cy="612775"/>
          </a:xfrm>
          <a:prstGeom prst="rect">
            <a:avLst/>
          </a:prstGeom>
          <a:noFill/>
          <a:ln w="9525">
            <a:noFill/>
          </a:ln>
        </p:spPr>
        <p:txBody>
          <a:bodyPr anchor="b" anchorCtr="0"/>
          <a:lstStyle/>
          <a:p>
            <a:pPr fontAlgn="base">
              <a:lnSpc>
                <a:spcPct val="100000"/>
              </a:lnSpc>
              <a:spcBef>
                <a:spcPct val="0"/>
              </a:spcBef>
              <a:spcAft>
                <a:spcPct val="0"/>
              </a:spcAft>
              <a:buClrTx/>
              <a:buSzPct val="100000"/>
            </a:pPr>
            <a:r>
              <a:rPr lang="zh-CN" altLang="en-US" sz="4000" b="1" baseline="0"/>
              <a:t>2.2 </a:t>
            </a:r>
            <a:r>
              <a:rPr lang="en-US" altLang="en-US" sz="4000" b="1" baseline="0"/>
              <a:t> 数据</a:t>
            </a:r>
            <a:r>
              <a:rPr lang="zh-CN" altLang="en-US" sz="4000" b="1" baseline="0"/>
              <a:t>的</a:t>
            </a:r>
            <a:r>
              <a:rPr lang="en-US" altLang="en-US" sz="4000" b="1" baseline="0"/>
              <a:t>管理与统计描述分析 </a:t>
            </a:r>
          </a:p>
        </p:txBody>
      </p:sp>
      <p:sp>
        <p:nvSpPr>
          <p:cNvPr id="2207" name="矩形 2206"/>
          <p:cNvSpPr/>
          <p:nvPr/>
        </p:nvSpPr>
        <p:spPr>
          <a:xfrm>
            <a:off x="684213" y="1557338"/>
            <a:ext cx="3527425" cy="579437"/>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2.2.1</a:t>
            </a:r>
            <a:r>
              <a:rPr lang="en-US" altLang="en-US" sz="3200" b="1" baseline="0">
                <a:latin typeface="宋体" panose="02010600030101010101" pitchFamily="2" charset="-122"/>
                <a:ea typeface="宋体" panose="02010600030101010101" pitchFamily="2" charset="-122"/>
              </a:rPr>
              <a:t>数据的管理</a:t>
            </a:r>
          </a:p>
        </p:txBody>
      </p:sp>
      <p:sp>
        <p:nvSpPr>
          <p:cNvPr id="2208" name="矩形 2207"/>
          <p:cNvSpPr/>
          <p:nvPr/>
        </p:nvSpPr>
        <p:spPr>
          <a:xfrm>
            <a:off x="611188" y="3141663"/>
            <a:ext cx="7416800" cy="1779587"/>
          </a:xfrm>
          <a:prstGeom prst="rect">
            <a:avLst/>
          </a:prstGeom>
          <a:noFill/>
          <a:ln w="25400" cap="flat" cmpd="sng">
            <a:solidFill>
              <a:srgbClr val="FF3300"/>
            </a:solidFill>
            <a:prstDash val="solid"/>
            <a:miter/>
            <a:headEnd type="none" w="med" len="med"/>
            <a:tailEnd type="none" w="med" len="med"/>
          </a:ln>
        </p:spPr>
        <p:txBody>
          <a:bodyPr wrap="square" anchor="ctr" anchorCtr="0"/>
          <a:lstStyle/>
          <a:p>
            <a:pPr fontAlgn="base">
              <a:lnSpc>
                <a:spcPct val="130000"/>
              </a:lnSpc>
              <a:spcBef>
                <a:spcPct val="0"/>
              </a:spcBef>
              <a:spcAft>
                <a:spcPct val="0"/>
              </a:spcAft>
              <a:buClr>
                <a:srgbClr val="FF3300"/>
              </a:buClr>
              <a:buSzPct val="100000"/>
              <a:buFont typeface="Wingdings" panose="05000000000000000000" pitchFamily="2" charset="2"/>
              <a:buChar char="Ø"/>
            </a:pPr>
            <a:r>
              <a:rPr lang="en-US" altLang="en-US" sz="2800" b="1" baseline="0">
                <a:latin typeface="Verdana" panose="020B0604030504040204" pitchFamily="34" charset="0"/>
                <a:ea typeface="宋体" panose="02010600030101010101" pitchFamily="2" charset="-122"/>
              </a:rPr>
              <a:t>  数据的管理功能有许多，其中有数据的排序，合并组合，数据的插入、转置、筛选等。</a:t>
            </a:r>
          </a:p>
          <a:p>
            <a:pPr fontAlgn="base">
              <a:lnSpc>
                <a:spcPct val="130000"/>
              </a:lnSpc>
              <a:spcBef>
                <a:spcPct val="0"/>
              </a:spcBef>
              <a:spcAft>
                <a:spcPct val="0"/>
              </a:spcAft>
              <a:buClr>
                <a:srgbClr val="FF3300"/>
              </a:buClr>
              <a:buSzPct val="100000"/>
              <a:buFont typeface="Wingdings" panose="05000000000000000000" pitchFamily="2" charset="2"/>
              <a:buChar char="Ø"/>
            </a:pPr>
            <a:r>
              <a:rPr lang="en-US" altLang="en-US" sz="2800" b="1" baseline="0">
                <a:solidFill>
                  <a:srgbClr val="0000FF"/>
                </a:solidFill>
                <a:ea typeface="宋体" panose="02010600030101010101" pitchFamily="2" charset="-122"/>
              </a:rPr>
              <a:t>排序、转置、筛选</a:t>
            </a:r>
            <a:r>
              <a:rPr lang="zh-CN" altLang="en-US" sz="2800" b="1" baseline="0">
                <a:solidFill>
                  <a:srgbClr val="0000FF"/>
                </a:solidFill>
                <a:latin typeface="Arial" panose="020B0604020202020204" pitchFamily="34" charset="0"/>
                <a:ea typeface="宋体" panose="02010600030101010101" pitchFamily="2" charset="-122"/>
              </a:rPr>
              <a:t>、分组</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 name="矩形 2210"/>
          <p:cNvSpPr/>
          <p:nvPr/>
        </p:nvSpPr>
        <p:spPr>
          <a:xfrm>
            <a:off x="684213" y="404813"/>
            <a:ext cx="2159000" cy="579437"/>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（1）排序</a:t>
            </a:r>
          </a:p>
        </p:txBody>
      </p:sp>
      <p:pic>
        <p:nvPicPr>
          <p:cNvPr id="2212" name="内容占位符 2211"/>
          <p:cNvPicPr>
            <a:picLocks noGrp="1" noChangeAspect="1"/>
          </p:cNvPicPr>
          <p:nvPr>
            <p:ph idx="1"/>
          </p:nvPr>
        </p:nvPicPr>
        <p:blipFill>
          <a:blip r:embed="rId2"/>
          <a:stretch>
            <a:fillRect/>
          </a:stretch>
        </p:blipFill>
        <p:spPr>
          <a:xfrm>
            <a:off x="898525" y="1166813"/>
            <a:ext cx="7415213" cy="4895850"/>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5" name="内容占位符 2214"/>
          <p:cNvPicPr>
            <a:picLocks noGrp="1" noChangeAspect="1"/>
          </p:cNvPicPr>
          <p:nvPr>
            <p:ph idx="1"/>
          </p:nvPr>
        </p:nvPicPr>
        <p:blipFill>
          <a:blip r:embed="rId2"/>
          <a:stretch>
            <a:fillRect/>
          </a:stretch>
        </p:blipFill>
        <p:spPr>
          <a:xfrm>
            <a:off x="323850" y="1052513"/>
            <a:ext cx="7705725" cy="5113337"/>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202034"/>
          </a:xfrm>
        </p:spPr>
        <p:txBody>
          <a:bodyPr>
            <a:normAutofit fontScale="90000"/>
          </a:bodyPr>
          <a:lstStyle/>
          <a:p>
            <a:endParaRPr lang="zh-CN" altLang="en-US" dirty="0"/>
          </a:p>
        </p:txBody>
      </p:sp>
      <p:sp>
        <p:nvSpPr>
          <p:cNvPr id="3" name="内容占位符 2"/>
          <p:cNvSpPr>
            <a:spLocks noGrp="1"/>
          </p:cNvSpPr>
          <p:nvPr>
            <p:ph sz="quarter" idx="1"/>
          </p:nvPr>
        </p:nvSpPr>
        <p:spPr>
          <a:xfrm>
            <a:off x="457200" y="620688"/>
            <a:ext cx="8229600" cy="5505475"/>
          </a:xfrm>
        </p:spPr>
        <p:txBody>
          <a:bodyPr/>
          <a:lstStyle/>
          <a:p>
            <a:pPr marL="0" indent="0">
              <a:buNone/>
            </a:pPr>
            <a:r>
              <a:rPr lang="zh-CN" altLang="en-US" dirty="0" smtClean="0"/>
              <a:t>上图中对于三种看法的赋值如下图</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0" indent="0">
              <a:buNone/>
            </a:pPr>
            <a:r>
              <a:rPr lang="zh-CN" altLang="en-US" dirty="0" smtClean="0"/>
              <a:t>所以对于这个人的回答我们应该站换为</a:t>
            </a:r>
            <a:r>
              <a:rPr lang="en-US" altLang="zh-CN" dirty="0" smtClean="0"/>
              <a:t>2</a:t>
            </a:r>
            <a:r>
              <a:rPr lang="zh-CN" altLang="en-US" dirty="0"/>
              <a:t>，</a:t>
            </a:r>
            <a:r>
              <a:rPr lang="en-US" altLang="zh-CN" dirty="0" smtClean="0"/>
              <a:t>2</a:t>
            </a:r>
            <a:r>
              <a:rPr lang="zh-CN" altLang="en-US" dirty="0" smtClean="0"/>
              <a:t>，</a:t>
            </a:r>
            <a:r>
              <a:rPr lang="en-US" altLang="zh-CN" dirty="0" smtClean="0"/>
              <a:t>1</a:t>
            </a:r>
            <a:r>
              <a:rPr lang="zh-CN" altLang="en-US" dirty="0" smtClean="0"/>
              <a:t>。</a:t>
            </a:r>
            <a:endParaRPr lang="en-US" altLang="zh-CN" dirty="0" smtClean="0"/>
          </a:p>
          <a:p>
            <a:r>
              <a:rPr lang="zh-CN" altLang="en-US" dirty="0" smtClean="0"/>
              <a:t>问卷资料的转换任务往往很艰巨，为了减少资料转换工作中的误差，研究者需要编制一份编码手册，交给编码员，编码员按照编码手册的要求就行资料转换。在编码手册中，研究者需要将编码的项目和问题一一列出，逐一规定它们的代码、宽度、栏码、简要名称、答案赋值方式以及一些其他规定等。下面是编码手册的例子。</a:t>
            </a:r>
            <a:endParaRPr lang="en-US" altLang="zh-CN" dirty="0" smtClean="0"/>
          </a:p>
          <a:p>
            <a:endParaRPr lang="en-US" altLang="zh-CN" dirty="0"/>
          </a:p>
          <a:p>
            <a:endParaRPr lang="en-US" altLang="zh-CN" dirty="0" smtClean="0"/>
          </a:p>
          <a:p>
            <a:endParaRPr lang="zh-CN" altLang="en-US" dirty="0"/>
          </a:p>
        </p:txBody>
      </p:sp>
      <p:graphicFrame>
        <p:nvGraphicFramePr>
          <p:cNvPr id="4" name="表格 3"/>
          <p:cNvGraphicFramePr>
            <a:graphicFrameLocks noGrp="1"/>
          </p:cNvGraphicFramePr>
          <p:nvPr/>
        </p:nvGraphicFramePr>
        <p:xfrm>
          <a:off x="971598" y="1397000"/>
          <a:ext cx="6648402" cy="1527944"/>
        </p:xfrm>
        <a:graphic>
          <a:graphicData uri="http://schemas.openxmlformats.org/drawingml/2006/table">
            <a:tbl>
              <a:tblPr firstRow="1" bandRow="1">
                <a:tableStyleId>{5C22544A-7EE6-4342-B048-85BDC9FD1C3A}</a:tableStyleId>
              </a:tblPr>
              <a:tblGrid>
                <a:gridCol w="1108067"/>
                <a:gridCol w="1108067"/>
                <a:gridCol w="1108067"/>
                <a:gridCol w="1108067"/>
                <a:gridCol w="1108067"/>
                <a:gridCol w="1108067"/>
              </a:tblGrid>
              <a:tr h="440869">
                <a:tc>
                  <a:txBody>
                    <a:bodyPr/>
                    <a:lstStyle/>
                    <a:p>
                      <a:endParaRPr lang="zh-CN" altLang="en-US" dirty="0"/>
                    </a:p>
                  </a:txBody>
                  <a:tcPr/>
                </a:tc>
                <a:tc>
                  <a:txBody>
                    <a:bodyPr/>
                    <a:lstStyle/>
                    <a:p>
                      <a:r>
                        <a:rPr lang="zh-CN" altLang="en-US" dirty="0" smtClean="0"/>
                        <a:t>非常同意</a:t>
                      </a:r>
                      <a:endParaRPr lang="zh-CN" altLang="en-US" dirty="0"/>
                    </a:p>
                  </a:txBody>
                  <a:tcPr/>
                </a:tc>
                <a:tc>
                  <a:txBody>
                    <a:bodyPr/>
                    <a:lstStyle/>
                    <a:p>
                      <a:r>
                        <a:rPr lang="zh-CN" altLang="en-US" dirty="0" smtClean="0"/>
                        <a:t>同意</a:t>
                      </a:r>
                      <a:endParaRPr lang="zh-CN" altLang="en-US" dirty="0"/>
                    </a:p>
                  </a:txBody>
                  <a:tcPr/>
                </a:tc>
                <a:tc>
                  <a:txBody>
                    <a:bodyPr/>
                    <a:lstStyle/>
                    <a:p>
                      <a:r>
                        <a:rPr lang="zh-CN" altLang="en-US" dirty="0" smtClean="0"/>
                        <a:t>无所谓</a:t>
                      </a:r>
                      <a:endParaRPr lang="zh-CN" altLang="en-US" dirty="0"/>
                    </a:p>
                  </a:txBody>
                  <a:tcPr/>
                </a:tc>
                <a:tc>
                  <a:txBody>
                    <a:bodyPr/>
                    <a:lstStyle/>
                    <a:p>
                      <a:r>
                        <a:rPr lang="zh-CN" altLang="en-US" dirty="0" smtClean="0"/>
                        <a:t>不同意</a:t>
                      </a:r>
                      <a:endParaRPr lang="zh-CN" altLang="en-US" dirty="0"/>
                    </a:p>
                  </a:txBody>
                  <a:tcPr/>
                </a:tc>
                <a:tc>
                  <a:txBody>
                    <a:bodyPr/>
                    <a:lstStyle/>
                    <a:p>
                      <a:r>
                        <a:rPr lang="zh-CN" altLang="en-US" dirty="0" smtClean="0"/>
                        <a:t>很不同意</a:t>
                      </a:r>
                      <a:endParaRPr lang="zh-CN" altLang="en-US" dirty="0"/>
                    </a:p>
                  </a:txBody>
                  <a:tcPr/>
                </a:tc>
              </a:tr>
              <a:tr h="1087075">
                <a:tc>
                  <a:txBody>
                    <a:bodyPr/>
                    <a:lstStyle/>
                    <a:p>
                      <a:r>
                        <a:rPr lang="zh-CN" altLang="en-US" dirty="0" smtClean="0"/>
                        <a:t>看法</a:t>
                      </a:r>
                      <a:r>
                        <a:rPr lang="en-US" altLang="zh-CN" dirty="0" smtClean="0"/>
                        <a:t>1</a:t>
                      </a:r>
                    </a:p>
                    <a:p>
                      <a:r>
                        <a:rPr lang="zh-CN" altLang="en-US" dirty="0" smtClean="0"/>
                        <a:t>看法</a:t>
                      </a:r>
                      <a:r>
                        <a:rPr lang="en-US" altLang="zh-CN" dirty="0" smtClean="0"/>
                        <a:t>2</a:t>
                      </a:r>
                    </a:p>
                    <a:p>
                      <a:r>
                        <a:rPr lang="zh-CN" altLang="en-US" dirty="0" smtClean="0"/>
                        <a:t>看法</a:t>
                      </a:r>
                      <a:r>
                        <a:rPr lang="en-US" altLang="zh-CN" dirty="0" smtClean="0"/>
                        <a:t>3</a:t>
                      </a:r>
                      <a:endParaRPr lang="zh-CN" altLang="en-US" dirty="0"/>
                    </a:p>
                  </a:txBody>
                  <a:tcPr/>
                </a:tc>
                <a:tc>
                  <a:txBody>
                    <a:bodyPr/>
                    <a:lstStyle/>
                    <a:p>
                      <a:r>
                        <a:rPr lang="en-US" altLang="zh-CN" dirty="0" smtClean="0"/>
                        <a:t>1</a:t>
                      </a:r>
                    </a:p>
                    <a:p>
                      <a:r>
                        <a:rPr lang="en-US" altLang="zh-CN" dirty="0" smtClean="0"/>
                        <a:t>5</a:t>
                      </a:r>
                    </a:p>
                    <a:p>
                      <a:r>
                        <a:rPr lang="en-US" altLang="zh-CN" dirty="0" smtClean="0"/>
                        <a:t>1</a:t>
                      </a:r>
                      <a:endParaRPr lang="zh-CN" altLang="en-US" dirty="0"/>
                    </a:p>
                  </a:txBody>
                  <a:tcPr/>
                </a:tc>
                <a:tc>
                  <a:txBody>
                    <a:bodyPr/>
                    <a:lstStyle/>
                    <a:p>
                      <a:r>
                        <a:rPr lang="en-US" altLang="zh-CN" dirty="0" smtClean="0"/>
                        <a:t>2</a:t>
                      </a:r>
                    </a:p>
                    <a:p>
                      <a:r>
                        <a:rPr lang="en-US" altLang="zh-CN" dirty="0" smtClean="0"/>
                        <a:t>4</a:t>
                      </a:r>
                    </a:p>
                    <a:p>
                      <a:r>
                        <a:rPr lang="en-US" altLang="zh-CN" dirty="0" smtClean="0"/>
                        <a:t>2</a:t>
                      </a:r>
                      <a:endParaRPr lang="zh-CN" altLang="en-US" dirty="0"/>
                    </a:p>
                  </a:txBody>
                  <a:tcPr/>
                </a:tc>
                <a:tc>
                  <a:txBody>
                    <a:bodyPr/>
                    <a:lstStyle/>
                    <a:p>
                      <a:r>
                        <a:rPr lang="en-US" altLang="zh-CN" dirty="0" smtClean="0"/>
                        <a:t>3</a:t>
                      </a:r>
                    </a:p>
                    <a:p>
                      <a:r>
                        <a:rPr lang="en-US" altLang="zh-CN" dirty="0" smtClean="0"/>
                        <a:t>3</a:t>
                      </a:r>
                    </a:p>
                    <a:p>
                      <a:r>
                        <a:rPr lang="en-US" altLang="zh-CN" dirty="0" smtClean="0"/>
                        <a:t>3</a:t>
                      </a:r>
                      <a:endParaRPr lang="zh-CN" altLang="en-US" dirty="0"/>
                    </a:p>
                  </a:txBody>
                  <a:tcPr/>
                </a:tc>
                <a:tc>
                  <a:txBody>
                    <a:bodyPr/>
                    <a:lstStyle/>
                    <a:p>
                      <a:r>
                        <a:rPr lang="en-US" altLang="zh-CN" dirty="0" smtClean="0"/>
                        <a:t>4</a:t>
                      </a:r>
                    </a:p>
                    <a:p>
                      <a:r>
                        <a:rPr lang="en-US" altLang="zh-CN" dirty="0" smtClean="0"/>
                        <a:t>2</a:t>
                      </a:r>
                    </a:p>
                    <a:p>
                      <a:r>
                        <a:rPr lang="en-US" altLang="zh-CN" dirty="0" smtClean="0"/>
                        <a:t>4</a:t>
                      </a:r>
                      <a:endParaRPr lang="zh-CN" altLang="en-US" dirty="0"/>
                    </a:p>
                  </a:txBody>
                  <a:tcPr/>
                </a:tc>
                <a:tc>
                  <a:txBody>
                    <a:bodyPr/>
                    <a:lstStyle/>
                    <a:p>
                      <a:r>
                        <a:rPr lang="en-US" altLang="zh-CN" dirty="0" smtClean="0"/>
                        <a:t>5</a:t>
                      </a:r>
                    </a:p>
                    <a:p>
                      <a:r>
                        <a:rPr lang="en-US" altLang="zh-CN" dirty="0" smtClean="0"/>
                        <a:t>1</a:t>
                      </a:r>
                    </a:p>
                    <a:p>
                      <a:r>
                        <a:rPr lang="en-US" altLang="zh-CN" dirty="0" smtClean="0"/>
                        <a:t>5</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8" name="组合 2217"/>
          <p:cNvGrpSpPr/>
          <p:nvPr/>
        </p:nvGrpSpPr>
        <p:grpSpPr>
          <a:xfrm>
            <a:off x="323850" y="836613"/>
            <a:ext cx="7993063" cy="5240337"/>
            <a:chOff x="0" y="0"/>
            <a:chExt cx="4355" cy="3301"/>
          </a:xfrm>
        </p:grpSpPr>
        <p:pic>
          <p:nvPicPr>
            <p:cNvPr id="2219" name="内容占位符 2218"/>
            <p:cNvPicPr>
              <a:picLocks noGrp="1" noChangeAspect="1"/>
            </p:cNvPicPr>
            <p:nvPr>
              <p:ph idx="1"/>
            </p:nvPr>
          </p:nvPicPr>
          <p:blipFill>
            <a:blip r:embed="rId2"/>
            <a:stretch>
              <a:fillRect/>
            </a:stretch>
          </p:blipFill>
          <p:spPr>
            <a:xfrm>
              <a:off x="0" y="0"/>
              <a:ext cx="4355" cy="3301"/>
            </a:xfrm>
            <a:prstGeom prst="rect">
              <a:avLst/>
            </a:prstGeom>
          </p:spPr>
        </p:pic>
        <p:sp>
          <p:nvSpPr>
            <p:cNvPr id="2220" name="矩形 2219"/>
            <p:cNvSpPr/>
            <p:nvPr/>
          </p:nvSpPr>
          <p:spPr>
            <a:xfrm>
              <a:off x="998" y="1141"/>
              <a:ext cx="681" cy="1769"/>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3" name="内容占位符 2222"/>
          <p:cNvPicPr>
            <a:picLocks noGrp="1" noChangeAspect="1"/>
          </p:cNvPicPr>
          <p:nvPr>
            <p:ph idx="1"/>
          </p:nvPr>
        </p:nvPicPr>
        <p:blipFill>
          <a:blip r:embed="rId2"/>
          <a:stretch>
            <a:fillRect/>
          </a:stretch>
        </p:blipFill>
        <p:spPr>
          <a:xfrm>
            <a:off x="1185863" y="1019175"/>
            <a:ext cx="6910387" cy="5070475"/>
          </a:xfrm>
          <a:prstGeom prst="rect">
            <a:avLst/>
          </a:prstGeom>
        </p:spPr>
      </p:pic>
      <p:sp>
        <p:nvSpPr>
          <p:cNvPr id="2224" name="矩形 2223"/>
          <p:cNvSpPr/>
          <p:nvPr/>
        </p:nvSpPr>
        <p:spPr>
          <a:xfrm>
            <a:off x="684213" y="404813"/>
            <a:ext cx="2159000" cy="579437"/>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（2）转置</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7" name="内容占位符 2226"/>
          <p:cNvPicPr>
            <a:picLocks noGrp="1" noChangeAspect="1"/>
          </p:cNvPicPr>
          <p:nvPr>
            <p:ph idx="1"/>
          </p:nvPr>
        </p:nvPicPr>
        <p:blipFill>
          <a:blip r:embed="rId2"/>
          <a:stretch>
            <a:fillRect/>
          </a:stretch>
        </p:blipFill>
        <p:spPr>
          <a:xfrm>
            <a:off x="466725" y="504825"/>
            <a:ext cx="7342188" cy="5511800"/>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0" name="内容占位符 2229"/>
          <p:cNvPicPr>
            <a:picLocks noGrp="1" noChangeAspect="1"/>
          </p:cNvPicPr>
          <p:nvPr>
            <p:ph idx="1"/>
          </p:nvPr>
        </p:nvPicPr>
        <p:blipFill>
          <a:blip r:embed="rId2"/>
          <a:stretch>
            <a:fillRect/>
          </a:stretch>
        </p:blipFill>
        <p:spPr>
          <a:xfrm>
            <a:off x="468313" y="576263"/>
            <a:ext cx="7342187" cy="5438775"/>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3" name="组合 2232"/>
          <p:cNvGrpSpPr/>
          <p:nvPr/>
        </p:nvGrpSpPr>
        <p:grpSpPr>
          <a:xfrm>
            <a:off x="250825" y="1052513"/>
            <a:ext cx="7778750" cy="5040312"/>
            <a:chOff x="0" y="0"/>
            <a:chExt cx="4899" cy="2916"/>
          </a:xfrm>
        </p:grpSpPr>
        <p:pic>
          <p:nvPicPr>
            <p:cNvPr id="2234" name="内容占位符 2233"/>
            <p:cNvPicPr>
              <a:picLocks noGrp="1" noChangeAspect="1"/>
            </p:cNvPicPr>
            <p:nvPr>
              <p:ph idx="1"/>
            </p:nvPr>
          </p:nvPicPr>
          <p:blipFill>
            <a:blip r:embed="rId2"/>
            <a:stretch>
              <a:fillRect/>
            </a:stretch>
          </p:blipFill>
          <p:spPr>
            <a:xfrm>
              <a:off x="0" y="0"/>
              <a:ext cx="4899" cy="2916"/>
            </a:xfrm>
            <a:prstGeom prst="rect">
              <a:avLst/>
            </a:prstGeom>
          </p:spPr>
        </p:pic>
        <p:sp>
          <p:nvSpPr>
            <p:cNvPr id="2235" name="矩形 2234"/>
            <p:cNvSpPr/>
            <p:nvPr/>
          </p:nvSpPr>
          <p:spPr>
            <a:xfrm>
              <a:off x="544" y="1180"/>
              <a:ext cx="4083" cy="453"/>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8" name="内容占位符 2237"/>
          <p:cNvPicPr>
            <a:picLocks noGrp="1" noChangeAspect="1"/>
          </p:cNvPicPr>
          <p:nvPr>
            <p:ph idx="1"/>
          </p:nvPr>
        </p:nvPicPr>
        <p:blipFill>
          <a:blip r:embed="rId2"/>
          <a:stretch>
            <a:fillRect/>
          </a:stretch>
        </p:blipFill>
        <p:spPr>
          <a:xfrm>
            <a:off x="1403350" y="1385888"/>
            <a:ext cx="6696075" cy="4597400"/>
          </a:xfrm>
          <a:prstGeom prst="rect">
            <a:avLst/>
          </a:prstGeom>
        </p:spPr>
      </p:pic>
      <p:sp>
        <p:nvSpPr>
          <p:cNvPr id="2239" name="矩形 2238"/>
          <p:cNvSpPr/>
          <p:nvPr/>
        </p:nvSpPr>
        <p:spPr>
          <a:xfrm>
            <a:off x="179388" y="476250"/>
            <a:ext cx="2159000" cy="579438"/>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（3）筛选</a:t>
            </a:r>
          </a:p>
        </p:txBody>
      </p:sp>
      <p:sp>
        <p:nvSpPr>
          <p:cNvPr id="2240" name="矩形 2239"/>
          <p:cNvSpPr/>
          <p:nvPr/>
        </p:nvSpPr>
        <p:spPr>
          <a:xfrm>
            <a:off x="2555875" y="404813"/>
            <a:ext cx="5621338" cy="1077912"/>
          </a:xfrm>
          <a:prstGeom prst="rect">
            <a:avLst/>
          </a:prstGeom>
          <a:noFill/>
          <a:ln w="9525">
            <a:noFill/>
          </a:ln>
        </p:spPr>
        <p:txBody>
          <a:bodyPr wrap="none" anchor="t" anchorCtr="0"/>
          <a:lstStyle/>
          <a:p>
            <a:pPr fontAlgn="base">
              <a:lnSpc>
                <a:spcPct val="130000"/>
              </a:lnSpc>
              <a:spcBef>
                <a:spcPct val="0"/>
              </a:spcBef>
              <a:spcAft>
                <a:spcPct val="0"/>
              </a:spcAft>
              <a:buClr>
                <a:srgbClr val="FF3300"/>
              </a:buClr>
              <a:buSzPct val="100000"/>
              <a:buFont typeface="Wingdings" panose="05000000000000000000" pitchFamily="2" charset="2"/>
              <a:buChar char="Ø"/>
            </a:pPr>
            <a:r>
              <a:rPr lang="zh-CN" altLang="en-US" b="1" baseline="0">
                <a:latin typeface="Arial" panose="020B0604020202020204" pitchFamily="34" charset="0"/>
                <a:ea typeface="宋体" panose="02010600030101010101" pitchFamily="2" charset="-122"/>
              </a:rPr>
              <a:t>将读取的数据按照给定的条件进行筛选，然后标识。</a:t>
            </a:r>
          </a:p>
          <a:p>
            <a:pPr fontAlgn="base">
              <a:lnSpc>
                <a:spcPct val="130000"/>
              </a:lnSpc>
              <a:spcBef>
                <a:spcPct val="0"/>
              </a:spcBef>
              <a:spcAft>
                <a:spcPct val="0"/>
              </a:spcAft>
              <a:buClr>
                <a:srgbClr val="FF3300"/>
              </a:buClr>
              <a:buSzPct val="100000"/>
              <a:buFont typeface="Wingdings" panose="05000000000000000000" pitchFamily="2" charset="2"/>
            </a:pPr>
            <a:r>
              <a:rPr lang="zh-CN" altLang="en-US" b="1" baseline="0">
                <a:latin typeface="Arial" panose="020B0604020202020204" pitchFamily="34" charset="0"/>
                <a:ea typeface="宋体" panose="02010600030101010101" pitchFamily="2" charset="-122"/>
              </a:rPr>
              <a:t>        操作过程如下所示</a:t>
            </a:r>
            <a:r>
              <a:rPr lang="en-US" altLang="zh-CN" b="1" baseline="0">
                <a:latin typeface="Arial" panose="020B0604020202020204" pitchFamily="34" charset="0"/>
                <a:ea typeface="宋体" panose="02010600030101010101" pitchFamily="2" charset="-122"/>
              </a:rPr>
              <a:t>(</a:t>
            </a:r>
            <a:r>
              <a:rPr lang="zh-CN" altLang="en-US" b="1" baseline="0">
                <a:latin typeface="Arial" panose="020B0604020202020204" pitchFamily="34" charset="0"/>
                <a:ea typeface="宋体" panose="02010600030101010101" pitchFamily="2" charset="-122"/>
              </a:rPr>
              <a:t>一月气温</a:t>
            </a:r>
            <a:r>
              <a:rPr lang="en-US" altLang="zh-CN" b="1" baseline="0">
                <a:latin typeface="Arial" panose="020B0604020202020204" pitchFamily="34" charset="0"/>
                <a:ea typeface="宋体" panose="02010600030101010101" pitchFamily="2" charset="-122"/>
              </a:rPr>
              <a:t>&gt;-10℃)</a:t>
            </a:r>
          </a:p>
          <a:p>
            <a:pPr fontAlgn="base">
              <a:lnSpc>
                <a:spcPct val="100000"/>
              </a:lnSpc>
              <a:spcBef>
                <a:spcPct val="0"/>
              </a:spcBef>
              <a:spcAft>
                <a:spcPct val="0"/>
              </a:spcAft>
              <a:buClrTx/>
              <a:buSzPct val="100000"/>
              <a:buNone/>
            </a:pPr>
            <a:endParaRPr lang="en-US" altLang="zh-CN" baseline="0">
              <a:latin typeface="Arial" panose="020B0604020202020204" pitchFamily="34" charset="0"/>
              <a:ea typeface="宋体" panose="02010600030101010101" pitchFamily="2"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3" name="内容占位符 2242"/>
          <p:cNvPicPr>
            <a:picLocks noGrp="1" noChangeAspect="1"/>
          </p:cNvPicPr>
          <p:nvPr>
            <p:ph idx="1"/>
          </p:nvPr>
        </p:nvPicPr>
        <p:blipFill>
          <a:blip r:embed="rId2"/>
          <a:stretch>
            <a:fillRect/>
          </a:stretch>
        </p:blipFill>
        <p:spPr>
          <a:xfrm>
            <a:off x="900113" y="981075"/>
            <a:ext cx="7488237" cy="5545138"/>
          </a:xfrm>
          <a:prstGeom prst="rect">
            <a:avLst/>
          </a:prstGeom>
        </p:spPr>
      </p:pic>
      <p:sp>
        <p:nvSpPr>
          <p:cNvPr id="2244" name="矩形 2243"/>
          <p:cNvSpPr/>
          <p:nvPr/>
        </p:nvSpPr>
        <p:spPr>
          <a:xfrm>
            <a:off x="4140200" y="2492375"/>
            <a:ext cx="1368425" cy="219075"/>
          </a:xfrm>
          <a:prstGeom prst="rect">
            <a:avLst/>
          </a:prstGeom>
          <a:noFill/>
          <a:ln w="38100" cap="flat" cmpd="sng">
            <a:solidFill>
              <a:srgbClr val="FF0000"/>
            </a:solidFill>
            <a:prstDash val="solid"/>
            <a:miter/>
            <a:headEnd type="none" w="med" len="med"/>
            <a:tailEnd type="none" w="med" len="med"/>
          </a:ln>
        </p:spPr>
        <p:txBody>
          <a:bodyPr/>
          <a:lstStyle/>
          <a:p>
            <a:endParaRPr/>
          </a:p>
        </p:txBody>
      </p:sp>
      <p:sp>
        <p:nvSpPr>
          <p:cNvPr id="2245" name="矩形 2244"/>
          <p:cNvSpPr/>
          <p:nvPr/>
        </p:nvSpPr>
        <p:spPr>
          <a:xfrm>
            <a:off x="4356100" y="2781300"/>
            <a:ext cx="792163" cy="215900"/>
          </a:xfrm>
          <a:prstGeom prst="rect">
            <a:avLst/>
          </a:prstGeom>
          <a:noFill/>
          <a:ln w="38100" cap="flat" cmpd="sng">
            <a:solidFill>
              <a:srgbClr val="FF0000"/>
            </a:solidFill>
            <a:prstDash val="solid"/>
            <a:miter/>
            <a:headEnd type="none" w="med" len="med"/>
            <a:tailEnd type="none" w="med" len="med"/>
          </a:ln>
        </p:spPr>
        <p:txBody>
          <a:bodyPr/>
          <a:lstStyle/>
          <a:p>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base">
                                        <p:cTn id="6" dur="1" fill="hold">
                                          <p:stCondLst>
                                            <p:cond delay="0"/>
                                          </p:stCondLst>
                                        </p:cTn>
                                        <p:tgtEl>
                                          <p:spTgt spid="2244"/>
                                        </p:tgtEl>
                                        <p:attrNameLst>
                                          <p:attrName>style.visibility</p:attrName>
                                        </p:attrNameLst>
                                      </p:cBhvr>
                                      <p:to>
                                        <p:strVal val="visible"/>
                                      </p:to>
                                    </p:set>
                                    <p:anim calcmode="lin" valueType="num">
                                      <p:cBhvr additive="base">
                                        <p:cTn id="7" dur="500" fill="hold"/>
                                        <p:tgtEl>
                                          <p:spTgt spid="2244"/>
                                        </p:tgtEl>
                                        <p:attrNameLst>
                                          <p:attrName>ppt_x</p:attrName>
                                        </p:attrNameLst>
                                      </p:cBhvr>
                                      <p:tavLst>
                                        <p:tav tm="0">
                                          <p:val>
                                            <p:strVal val="0-#ppt_w/2"/>
                                          </p:val>
                                        </p:tav>
                                        <p:tav tm="100000">
                                          <p:val>
                                            <p:strVal val="#ppt_x"/>
                                          </p:val>
                                        </p:tav>
                                      </p:tavLst>
                                    </p:anim>
                                    <p:anim calcmode="lin" valueType="num">
                                      <p:cBhvr additive="base">
                                        <p:cTn id="8" dur="500" fill="hold"/>
                                        <p:tgtEl>
                                          <p:spTgt spid="22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additive="base">
                                        <p:cTn id="12" dur="1" fill="hold">
                                          <p:stCondLst>
                                            <p:cond delay="0"/>
                                          </p:stCondLst>
                                        </p:cTn>
                                        <p:tgtEl>
                                          <p:spTgt spid="2245"/>
                                        </p:tgtEl>
                                        <p:attrNameLst>
                                          <p:attrName>style.visibility</p:attrName>
                                        </p:attrNameLst>
                                      </p:cBhvr>
                                      <p:to>
                                        <p:strVal val="visible"/>
                                      </p:to>
                                    </p:set>
                                    <p:anim calcmode="lin" valueType="num">
                                      <p:cBhvr additive="base">
                                        <p:cTn id="13" dur="500" fill="hold"/>
                                        <p:tgtEl>
                                          <p:spTgt spid="2245"/>
                                        </p:tgtEl>
                                        <p:attrNameLst>
                                          <p:attrName>ppt_x</p:attrName>
                                        </p:attrNameLst>
                                      </p:cBhvr>
                                      <p:tavLst>
                                        <p:tav tm="0">
                                          <p:val>
                                            <p:strVal val="#ppt_x"/>
                                          </p:val>
                                        </p:tav>
                                        <p:tav tm="100000">
                                          <p:val>
                                            <p:strVal val="#ppt_x"/>
                                          </p:val>
                                        </p:tav>
                                      </p:tavLst>
                                    </p:anim>
                                    <p:anim calcmode="lin" valueType="num">
                                      <p:cBhvr additive="base">
                                        <p:cTn id="14" dur="500" fill="hold"/>
                                        <p:tgtEl>
                                          <p:spTgt spid="2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8" name="内容占位符 2247"/>
          <p:cNvPicPr>
            <a:picLocks noGrp="1" noChangeAspect="1"/>
          </p:cNvPicPr>
          <p:nvPr>
            <p:ph idx="1"/>
          </p:nvPr>
        </p:nvPicPr>
        <p:blipFill>
          <a:blip r:embed="rId2"/>
          <a:stretch>
            <a:fillRect/>
          </a:stretch>
        </p:blipFill>
        <p:spPr>
          <a:xfrm>
            <a:off x="682625" y="430213"/>
            <a:ext cx="7918450" cy="5586412"/>
          </a:xfrm>
          <a:prstGeom prst="rect">
            <a:avLst/>
          </a:prstGeom>
        </p:spPr>
      </p:pic>
      <p:sp>
        <p:nvSpPr>
          <p:cNvPr id="2249" name="矩形 2248"/>
          <p:cNvSpPr/>
          <p:nvPr/>
        </p:nvSpPr>
        <p:spPr>
          <a:xfrm>
            <a:off x="3635375" y="2205038"/>
            <a:ext cx="1514475" cy="288925"/>
          </a:xfrm>
          <a:prstGeom prst="rect">
            <a:avLst/>
          </a:prstGeom>
          <a:noFill/>
          <a:ln w="38100" cap="flat" cmpd="sng">
            <a:solidFill>
              <a:srgbClr val="FF0000"/>
            </a:solidFill>
            <a:prstDash val="solid"/>
            <a:miter/>
            <a:headEnd type="none" w="med" len="med"/>
            <a:tailEnd type="none" w="med" len="med"/>
          </a:ln>
        </p:spPr>
        <p:txBody>
          <a:body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additive="base">
                                        <p:cTn id="6" dur="1" fill="hold">
                                          <p:stCondLst>
                                            <p:cond delay="0"/>
                                          </p:stCondLst>
                                        </p:cTn>
                                        <p:tgtEl>
                                          <p:spTgt spid="2249"/>
                                        </p:tgtEl>
                                        <p:attrNameLst>
                                          <p:attrName>style.visibility</p:attrName>
                                        </p:attrNameLst>
                                      </p:cBhvr>
                                      <p:to>
                                        <p:strVal val="visible"/>
                                      </p:to>
                                    </p:set>
                                    <p:anim calcmode="lin" valueType="num">
                                      <p:cBhvr additive="base">
                                        <p:cTn id="7" dur="500" fill="hold"/>
                                        <p:tgtEl>
                                          <p:spTgt spid="2249"/>
                                        </p:tgtEl>
                                        <p:attrNameLst>
                                          <p:attrName>ppt_x</p:attrName>
                                        </p:attrNameLst>
                                      </p:cBhvr>
                                      <p:tavLst>
                                        <p:tav tm="0">
                                          <p:val>
                                            <p:strVal val="#ppt_x"/>
                                          </p:val>
                                        </p:tav>
                                        <p:tav tm="100000">
                                          <p:val>
                                            <p:strVal val="#ppt_x"/>
                                          </p:val>
                                        </p:tav>
                                      </p:tavLst>
                                    </p:anim>
                                    <p:anim calcmode="lin" valueType="num">
                                      <p:cBhvr additive="base">
                                        <p:cTn id="8" dur="500" fill="hold"/>
                                        <p:tgtEl>
                                          <p:spTgt spid="2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 name="内容占位符 2251"/>
          <p:cNvPicPr>
            <a:picLocks noGrp="1" noChangeAspect="1"/>
          </p:cNvPicPr>
          <p:nvPr>
            <p:ph idx="1"/>
          </p:nvPr>
        </p:nvPicPr>
        <p:blipFill>
          <a:blip r:embed="rId2"/>
          <a:stretch>
            <a:fillRect/>
          </a:stretch>
        </p:blipFill>
        <p:spPr>
          <a:xfrm>
            <a:off x="422275" y="360363"/>
            <a:ext cx="7754938" cy="5465762"/>
          </a:xfrm>
          <a:prstGeom prst="rect">
            <a:avLst/>
          </a:prstGeom>
        </p:spPr>
      </p:pic>
      <p:sp>
        <p:nvSpPr>
          <p:cNvPr id="2253" name="矩形 2252"/>
          <p:cNvSpPr/>
          <p:nvPr/>
        </p:nvSpPr>
        <p:spPr>
          <a:xfrm>
            <a:off x="3852863" y="2060575"/>
            <a:ext cx="2519362" cy="288925"/>
          </a:xfrm>
          <a:prstGeom prst="rect">
            <a:avLst/>
          </a:prstGeom>
          <a:noFill/>
          <a:ln w="38100" cap="flat" cmpd="sng">
            <a:solidFill>
              <a:srgbClr val="FF0000"/>
            </a:solidFill>
            <a:prstDash val="solid"/>
            <a:miter/>
            <a:headEnd type="none" w="med" len="med"/>
            <a:tailEnd type="none" w="med" len="med"/>
          </a:ln>
        </p:spPr>
        <p:txBody>
          <a:bodyPr/>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additive="base">
                                        <p:cTn id="6" dur="1" fill="hold">
                                          <p:stCondLst>
                                            <p:cond delay="0"/>
                                          </p:stCondLst>
                                        </p:cTn>
                                        <p:tgtEl>
                                          <p:spTgt spid="2253"/>
                                        </p:tgtEl>
                                        <p:attrNameLst>
                                          <p:attrName>style.visibility</p:attrName>
                                        </p:attrNameLst>
                                      </p:cBhvr>
                                      <p:to>
                                        <p:strVal val="visible"/>
                                      </p:to>
                                    </p:set>
                                    <p:animEffect transition="in" filter="box(in)">
                                      <p:cBhvr additive="base">
                                        <p:cTn id="7" dur="500" fill="hold"/>
                                        <p:tgtEl>
                                          <p:spTgt spid="22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additive="base">
                                        <p:cTn id="11" dur="1" fill="hold">
                                          <p:stCondLst>
                                            <p:cond delay="0"/>
                                          </p:stCondLst>
                                        </p:cTn>
                                        <p:tgtEl>
                                          <p:spTgt spid="2253"/>
                                        </p:tgtEl>
                                        <p:attrNameLst>
                                          <p:attrName>style.visibility</p:attrName>
                                        </p:attrNameLst>
                                      </p:cBhvr>
                                      <p:to>
                                        <p:strVal val="visible"/>
                                      </p:to>
                                    </p:set>
                                    <p:anim calcmode="lin" valueType="num">
                                      <p:cBhvr additive="base">
                                        <p:cTn id="12" dur="500" fill="hold"/>
                                        <p:tgtEl>
                                          <p:spTgt spid="2253"/>
                                        </p:tgtEl>
                                        <p:attrNameLst>
                                          <p:attrName>ppt_x</p:attrName>
                                        </p:attrNameLst>
                                      </p:cBhvr>
                                      <p:tavLst>
                                        <p:tav tm="0">
                                          <p:val>
                                            <p:strVal val="0-#ppt_w/2"/>
                                          </p:val>
                                        </p:tav>
                                        <p:tav tm="100000">
                                          <p:val>
                                            <p:strVal val="#ppt_x"/>
                                          </p:val>
                                        </p:tav>
                                      </p:tavLst>
                                    </p:anim>
                                    <p:anim calcmode="lin" valueType="num">
                                      <p:cBhvr additive="base">
                                        <p:cTn id="13" dur="500" fill="hold"/>
                                        <p:tgtEl>
                                          <p:spTgt spid="2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6" name="内容占位符 2255"/>
          <p:cNvPicPr>
            <a:picLocks noGrp="1" noChangeAspect="1"/>
          </p:cNvPicPr>
          <p:nvPr>
            <p:ph idx="1"/>
          </p:nvPr>
        </p:nvPicPr>
        <p:blipFill>
          <a:blip r:embed="rId2"/>
          <a:stretch>
            <a:fillRect/>
          </a:stretch>
        </p:blipFill>
        <p:spPr>
          <a:xfrm>
            <a:off x="609600" y="944563"/>
            <a:ext cx="7848600" cy="5113337"/>
          </a:xfrm>
          <a:prstGeom prst="rect">
            <a:avLst/>
          </a:prstGeom>
        </p:spPr>
      </p:pic>
      <p:grpSp>
        <p:nvGrpSpPr>
          <p:cNvPr id="2257" name="组合 2256"/>
          <p:cNvGrpSpPr/>
          <p:nvPr/>
        </p:nvGrpSpPr>
        <p:grpSpPr>
          <a:xfrm>
            <a:off x="2339975" y="2781300"/>
            <a:ext cx="4464050" cy="2879725"/>
            <a:chOff x="0" y="0"/>
            <a:chExt cx="2812" cy="1814"/>
          </a:xfrm>
        </p:grpSpPr>
        <p:sp>
          <p:nvSpPr>
            <p:cNvPr id="2258" name="矩形 2257"/>
            <p:cNvSpPr/>
            <p:nvPr/>
          </p:nvSpPr>
          <p:spPr>
            <a:xfrm>
              <a:off x="2086" y="0"/>
              <a:ext cx="726" cy="1814"/>
            </a:xfrm>
            <a:prstGeom prst="rect">
              <a:avLst/>
            </a:prstGeom>
            <a:noFill/>
            <a:ln w="38100" cap="flat" cmpd="sng">
              <a:solidFill>
                <a:srgbClr val="FF0000"/>
              </a:solidFill>
              <a:prstDash val="solid"/>
              <a:miter/>
              <a:headEnd type="none" w="med" len="med"/>
              <a:tailEnd type="none" w="med" len="med"/>
            </a:ln>
          </p:spPr>
          <p:txBody>
            <a:bodyPr/>
            <a:lstStyle/>
            <a:p>
              <a:endParaRPr/>
            </a:p>
          </p:txBody>
        </p:sp>
        <p:sp>
          <p:nvSpPr>
            <p:cNvPr id="2259" name="矩形 2258"/>
            <p:cNvSpPr/>
            <p:nvPr/>
          </p:nvSpPr>
          <p:spPr>
            <a:xfrm>
              <a:off x="0" y="0"/>
              <a:ext cx="726" cy="1814"/>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additive="base">
                                        <p:cTn id="6" dur="1" fill="hold">
                                          <p:stCondLst>
                                            <p:cond delay="0"/>
                                          </p:stCondLst>
                                        </p:cTn>
                                        <p:tgtEl>
                                          <p:spTgt spid="2257"/>
                                        </p:tgtEl>
                                        <p:attrNameLst>
                                          <p:attrName>style.visibility</p:attrName>
                                        </p:attrNameLst>
                                      </p:cBhvr>
                                      <p:to>
                                        <p:strVal val="visible"/>
                                      </p:to>
                                    </p:set>
                                    <p:anim calcmode="lin" valueType="num">
                                      <p:cBhvr additive="base">
                                        <p:cTn id="7" dur="500" fill="hold"/>
                                        <p:tgtEl>
                                          <p:spTgt spid="2257"/>
                                        </p:tgtEl>
                                        <p:attrNameLst>
                                          <p:attrName>ppt_x</p:attrName>
                                        </p:attrNameLst>
                                      </p:cBhvr>
                                      <p:tavLst>
                                        <p:tav tm="0">
                                          <p:val>
                                            <p:strVal val="0-#ppt_w/2"/>
                                          </p:val>
                                        </p:tav>
                                        <p:tav tm="100000">
                                          <p:val>
                                            <p:strVal val="#ppt_x"/>
                                          </p:val>
                                        </p:tav>
                                      </p:tavLst>
                                    </p:anim>
                                    <p:anim calcmode="lin" valueType="num">
                                      <p:cBhvr additive="base">
                                        <p:cTn id="8" dur="500" fill="hold"/>
                                        <p:tgtEl>
                                          <p:spTgt spid="2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15416"/>
            <a:ext cx="8229600" cy="1368152"/>
          </a:xfrm>
        </p:spPr>
        <p:txBody>
          <a:bodyPr>
            <a:normAutofit/>
          </a:bodyPr>
          <a:lstStyle/>
          <a:p>
            <a:r>
              <a:rPr lang="en-US" altLang="zh-CN" sz="4800" dirty="0" smtClean="0"/>
              <a:t>3</a:t>
            </a:r>
            <a:r>
              <a:rPr lang="zh-CN" altLang="en-US" sz="4800" dirty="0" smtClean="0"/>
              <a:t>、数据录入</a:t>
            </a:r>
            <a:endParaRPr lang="zh-CN" altLang="en-US" sz="4800" dirty="0"/>
          </a:p>
        </p:txBody>
      </p:sp>
      <p:sp>
        <p:nvSpPr>
          <p:cNvPr id="3" name="内容占位符 2"/>
          <p:cNvSpPr>
            <a:spLocks noGrp="1"/>
          </p:cNvSpPr>
          <p:nvPr>
            <p:ph sz="quarter" idx="1"/>
          </p:nvPr>
        </p:nvSpPr>
        <p:spPr>
          <a:xfrm>
            <a:off x="457200" y="1052736"/>
            <a:ext cx="8229600" cy="5544616"/>
          </a:xfrm>
        </p:spPr>
        <p:txBody>
          <a:bodyPr>
            <a:normAutofit/>
          </a:bodyPr>
          <a:lstStyle/>
          <a:p>
            <a:pPr marL="0" indent="0">
              <a:buNone/>
            </a:pPr>
            <a:r>
              <a:rPr lang="zh-CN" altLang="en-US" dirty="0" smtClean="0"/>
              <a:t>当问卷答案转换成数据资料后，就要进行数据录入。</a:t>
            </a:r>
          </a:p>
          <a:p>
            <a:pPr marL="0" indent="0">
              <a:buNone/>
            </a:pPr>
            <a:r>
              <a:rPr lang="zh-CN" altLang="en-US" dirty="0" smtClean="0"/>
              <a:t>方式主要有两种：</a:t>
            </a:r>
            <a:endParaRPr lang="en-US" altLang="zh-CN" dirty="0" smtClean="0"/>
          </a:p>
          <a:p>
            <a:pPr marL="0" indent="0">
              <a:buNone/>
            </a:pPr>
            <a:r>
              <a:rPr lang="zh-CN" altLang="en-US" dirty="0" smtClean="0"/>
              <a:t>①直接从问卷上将编好码的数据输入计算机。</a:t>
            </a:r>
            <a:endParaRPr lang="en-US" altLang="zh-CN" dirty="0" smtClean="0"/>
          </a:p>
          <a:p>
            <a:pPr marL="0" indent="0">
              <a:buNone/>
            </a:pPr>
            <a:r>
              <a:rPr lang="zh-CN" altLang="en-US" dirty="0" smtClean="0"/>
              <a:t>优点：避免再次转录中出现的差错。缺点：速度慢。</a:t>
            </a:r>
            <a:endParaRPr lang="en-US" altLang="zh-CN" dirty="0" smtClean="0"/>
          </a:p>
          <a:p>
            <a:pPr marL="0" indent="0">
              <a:buNone/>
            </a:pPr>
            <a:r>
              <a:rPr lang="zh-CN" altLang="en-US" dirty="0" smtClean="0"/>
              <a:t>②先将问卷上编好码的数据转录到专门的登记表上，然后再从登记表上输入计算机。</a:t>
            </a:r>
            <a:endParaRPr lang="en-US" altLang="zh-CN" dirty="0" smtClean="0"/>
          </a:p>
          <a:p>
            <a:pPr marL="0" indent="0">
              <a:buNone/>
            </a:pPr>
            <a:r>
              <a:rPr lang="zh-CN" altLang="en-US" dirty="0" smtClean="0"/>
              <a:t>优点：速度快。缺点：增加差错风险。   </a:t>
            </a:r>
            <a:endParaRPr lang="en-US" altLang="zh-CN" dirty="0" smtClean="0"/>
          </a:p>
          <a:p>
            <a:pPr marL="0" indent="0">
              <a:buNone/>
            </a:pPr>
            <a:r>
              <a:rPr lang="en-US" altLang="zh-CN" dirty="0"/>
              <a:t> </a:t>
            </a:r>
            <a:r>
              <a:rPr lang="en-US" altLang="zh-CN" dirty="0" smtClean="0"/>
              <a:t>                               </a:t>
            </a:r>
            <a:r>
              <a:rPr lang="zh-CN" altLang="en-US" dirty="0" smtClean="0"/>
              <a:t>数据登录表（部分）</a:t>
            </a:r>
            <a:endParaRPr lang="en-US" altLang="zh-CN" dirty="0" smtClean="0"/>
          </a:p>
          <a:p>
            <a:pPr marL="0" indent="0">
              <a:buNone/>
            </a:pPr>
            <a:endParaRPr lang="zh-CN" altLang="en-US" dirty="0"/>
          </a:p>
        </p:txBody>
      </p:sp>
      <p:graphicFrame>
        <p:nvGraphicFramePr>
          <p:cNvPr id="4" name="表格 3"/>
          <p:cNvGraphicFramePr>
            <a:graphicFrameLocks noGrp="1"/>
          </p:cNvGraphicFramePr>
          <p:nvPr>
            <p:custDataLst>
              <p:tags r:id="rId1"/>
            </p:custDataLst>
          </p:nvPr>
        </p:nvGraphicFramePr>
        <p:xfrm>
          <a:off x="611560" y="4509120"/>
          <a:ext cx="7200795" cy="1854200"/>
        </p:xfrm>
        <a:graphic>
          <a:graphicData uri="http://schemas.openxmlformats.org/drawingml/2006/table">
            <a:tbl>
              <a:tblPr firstRow="1" bandRow="1">
                <a:tableStyleId>{5C22544A-7EE6-4342-B048-85BDC9FD1C3A}</a:tableStyleId>
              </a:tblPr>
              <a:tblGrid>
                <a:gridCol w="1028685"/>
                <a:gridCol w="1028685"/>
                <a:gridCol w="1028685"/>
                <a:gridCol w="1028685"/>
                <a:gridCol w="1028685"/>
                <a:gridCol w="1028685"/>
                <a:gridCol w="1028685"/>
              </a:tblGrid>
              <a:tr h="370840">
                <a:tc>
                  <a:txBody>
                    <a:bodyPr/>
                    <a:lstStyle/>
                    <a:p>
                      <a:endParaRPr lang="zh-CN" altLang="en-US" dirty="0"/>
                    </a:p>
                  </a:txBody>
                  <a:tcPr/>
                </a:tc>
                <a:tc>
                  <a:txBody>
                    <a:bodyPr/>
                    <a:lstStyle/>
                    <a:p>
                      <a:pPr algn="ctr"/>
                      <a:r>
                        <a:rPr lang="zh-CN" altLang="en-US" dirty="0" smtClean="0"/>
                        <a:t>城区</a:t>
                      </a:r>
                      <a:endParaRPr lang="zh-CN" altLang="en-US" dirty="0"/>
                    </a:p>
                  </a:txBody>
                  <a:tcPr/>
                </a:tc>
                <a:tc>
                  <a:txBody>
                    <a:bodyPr/>
                    <a:lstStyle/>
                    <a:p>
                      <a:pPr algn="ctr"/>
                      <a:r>
                        <a:rPr lang="zh-CN" altLang="en-US" dirty="0" smtClean="0"/>
                        <a:t>个案号</a:t>
                      </a:r>
                      <a:endParaRPr lang="zh-CN" altLang="en-US" dirty="0"/>
                    </a:p>
                  </a:txBody>
                  <a:tcPr/>
                </a:tc>
                <a:tc>
                  <a:txBody>
                    <a:bodyPr/>
                    <a:lstStyle/>
                    <a:p>
                      <a:pPr algn="ctr"/>
                      <a:r>
                        <a:rPr lang="en-US" altLang="zh-CN" dirty="0" smtClean="0"/>
                        <a:t>A1</a:t>
                      </a:r>
                      <a:endParaRPr lang="zh-CN" altLang="en-US" dirty="0"/>
                    </a:p>
                  </a:txBody>
                  <a:tcPr/>
                </a:tc>
                <a:tc>
                  <a:txBody>
                    <a:bodyPr/>
                    <a:lstStyle/>
                    <a:p>
                      <a:pPr algn="ctr"/>
                      <a:r>
                        <a:rPr lang="en-US" altLang="zh-CN" dirty="0" smtClean="0"/>
                        <a:t>A2</a:t>
                      </a:r>
                      <a:endParaRPr lang="zh-CN" altLang="en-US" dirty="0"/>
                    </a:p>
                  </a:txBody>
                  <a:tcPr/>
                </a:tc>
                <a:tc>
                  <a:txBody>
                    <a:bodyPr/>
                    <a:lstStyle/>
                    <a:p>
                      <a:pPr algn="ctr"/>
                      <a:r>
                        <a:rPr lang="en-US" altLang="zh-CN" dirty="0" smtClean="0"/>
                        <a:t>A3</a:t>
                      </a:r>
                      <a:endParaRPr lang="zh-CN" altLang="en-US" dirty="0"/>
                    </a:p>
                  </a:txBody>
                  <a:tcPr/>
                </a:tc>
                <a:tc>
                  <a:txBody>
                    <a:bodyPr/>
                    <a:lstStyle/>
                    <a:p>
                      <a:pPr algn="ctr"/>
                      <a:r>
                        <a:rPr lang="en-US" altLang="zh-CN" dirty="0" smtClean="0"/>
                        <a:t>……</a:t>
                      </a:r>
                      <a:endParaRPr lang="zh-CN" altLang="en-US" dirty="0"/>
                    </a:p>
                  </a:txBody>
                  <a:tcPr/>
                </a:tc>
              </a:tr>
              <a:tr h="370840">
                <a:tc>
                  <a:txBody>
                    <a:bodyPr/>
                    <a:lstStyle/>
                    <a:p>
                      <a:pPr algn="ctr"/>
                      <a:endParaRPr lang="zh-CN" altLang="en-US"/>
                    </a:p>
                  </a:txBody>
                  <a:tcPr/>
                </a:tc>
                <a:tc>
                  <a:txBody>
                    <a:bodyPr/>
                    <a:lstStyle/>
                    <a:p>
                      <a:pPr algn="ctr"/>
                      <a:r>
                        <a:rPr lang="en-US" altLang="zh-CN" dirty="0" smtClean="0"/>
                        <a:t>1</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6</a:t>
                      </a:r>
                      <a:endParaRPr lang="zh-CN" altLang="en-US" dirty="0"/>
                    </a:p>
                  </a:txBody>
                  <a:tcPr/>
                </a:tc>
                <a:tc>
                  <a:txBody>
                    <a:bodyPr/>
                    <a:lstStyle/>
                    <a:p>
                      <a:pPr algn="ctr"/>
                      <a:r>
                        <a:rPr lang="en-US" altLang="zh-CN" dirty="0" smtClean="0"/>
                        <a:t>7-8</a:t>
                      </a:r>
                      <a:endParaRPr lang="zh-CN" altLang="en-US" dirty="0"/>
                    </a:p>
                  </a:txBody>
                  <a:tcPr/>
                </a:tc>
                <a:tc>
                  <a:txBody>
                    <a:bodyPr/>
                    <a:lstStyle/>
                    <a:p>
                      <a:pPr algn="ctr"/>
                      <a:r>
                        <a:rPr lang="en-US" altLang="zh-CN" dirty="0" smtClean="0"/>
                        <a:t>9</a:t>
                      </a:r>
                      <a:endParaRPr lang="zh-CN" altLang="en-US" dirty="0"/>
                    </a:p>
                  </a:txBody>
                  <a:tcPr/>
                </a:tc>
                <a:tc>
                  <a:txBody>
                    <a:bodyPr/>
                    <a:lstStyle/>
                    <a:p>
                      <a:endParaRPr lang="zh-CN" altLang="en-US"/>
                    </a:p>
                  </a:txBody>
                  <a:tcPr/>
                </a:tc>
              </a:tr>
              <a:tr h="370840">
                <a:tc>
                  <a:txBody>
                    <a:bodyPr/>
                    <a:lstStyle/>
                    <a:p>
                      <a:pPr algn="ctr"/>
                      <a:r>
                        <a:rPr lang="zh-CN" altLang="en-US" dirty="0" smtClean="0"/>
                        <a:t>个案</a:t>
                      </a:r>
                      <a:r>
                        <a:rPr lang="en-US" altLang="zh-CN" dirty="0" smtClean="0"/>
                        <a:t>1</a:t>
                      </a:r>
                      <a:endParaRPr lang="zh-CN" altLang="en-US" dirty="0"/>
                    </a:p>
                  </a:txBody>
                  <a:tcPr/>
                </a:tc>
                <a:tc>
                  <a:txBody>
                    <a:bodyPr/>
                    <a:lstStyle/>
                    <a:p>
                      <a:pPr algn="ctr"/>
                      <a:r>
                        <a:rPr lang="en-US" altLang="zh-CN" dirty="0" smtClean="0"/>
                        <a:t>2</a:t>
                      </a:r>
                    </a:p>
                  </a:txBody>
                  <a:tcPr/>
                </a:tc>
                <a:tc>
                  <a:txBody>
                    <a:bodyPr/>
                    <a:lstStyle/>
                    <a:p>
                      <a:pPr algn="ctr"/>
                      <a:r>
                        <a:rPr lang="en-US" altLang="zh-CN" dirty="0" smtClean="0"/>
                        <a:t>0387</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39</a:t>
                      </a:r>
                      <a:endParaRPr lang="zh-CN" altLang="en-US" dirty="0"/>
                    </a:p>
                  </a:txBody>
                  <a:tcPr/>
                </a:tc>
                <a:tc>
                  <a:txBody>
                    <a:bodyPr/>
                    <a:lstStyle/>
                    <a:p>
                      <a:pPr algn="ctr"/>
                      <a:r>
                        <a:rPr lang="en-US" altLang="zh-CN" dirty="0" smtClean="0"/>
                        <a:t>3</a:t>
                      </a:r>
                      <a:endParaRPr lang="zh-CN" altLang="en-US" dirty="0"/>
                    </a:p>
                  </a:txBody>
                  <a:tcPr/>
                </a:tc>
                <a:tc>
                  <a:txBody>
                    <a:bodyPr/>
                    <a:lstStyle/>
                    <a:p>
                      <a:endParaRPr lang="zh-CN" altLang="en-US"/>
                    </a:p>
                  </a:txBody>
                  <a:tcPr/>
                </a:tc>
              </a:tr>
              <a:tr h="370840">
                <a:tc>
                  <a:txBody>
                    <a:bodyPr/>
                    <a:lstStyle/>
                    <a:p>
                      <a:pPr algn="ctr"/>
                      <a:r>
                        <a:rPr lang="zh-CN" altLang="en-US" dirty="0" smtClean="0"/>
                        <a:t>个案</a:t>
                      </a:r>
                      <a:r>
                        <a:rPr lang="en-US" altLang="zh-CN" dirty="0" smtClean="0"/>
                        <a:t>2</a:t>
                      </a:r>
                      <a:endParaRPr lang="zh-CN" altLang="en-US" dirty="0"/>
                    </a:p>
                  </a:txBody>
                  <a:tcPr/>
                </a:tc>
                <a:tc>
                  <a:txBody>
                    <a:bodyPr/>
                    <a:lstStyle/>
                    <a:p>
                      <a:pPr algn="ctr"/>
                      <a:r>
                        <a:rPr lang="en-US" altLang="zh-CN" dirty="0" smtClean="0"/>
                        <a:t>4</a:t>
                      </a:r>
                      <a:endParaRPr lang="zh-CN" altLang="en-US" dirty="0"/>
                    </a:p>
                  </a:txBody>
                  <a:tcPr/>
                </a:tc>
                <a:tc>
                  <a:txBody>
                    <a:bodyPr/>
                    <a:lstStyle/>
                    <a:p>
                      <a:pPr algn="ctr"/>
                      <a:r>
                        <a:rPr lang="en-US" altLang="zh-CN" dirty="0" smtClean="0"/>
                        <a:t>0441</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41</a:t>
                      </a:r>
                      <a:endParaRPr lang="zh-CN" altLang="en-US" dirty="0"/>
                    </a:p>
                  </a:txBody>
                  <a:tcPr/>
                </a:tc>
                <a:tc>
                  <a:txBody>
                    <a:bodyPr/>
                    <a:lstStyle/>
                    <a:p>
                      <a:pPr algn="ctr"/>
                      <a:r>
                        <a:rPr lang="en-US" altLang="zh-CN" dirty="0" smtClean="0"/>
                        <a:t>2</a:t>
                      </a:r>
                      <a:endParaRPr lang="zh-CN" altLang="en-US" dirty="0"/>
                    </a:p>
                  </a:txBody>
                  <a:tcPr/>
                </a:tc>
                <a:tc>
                  <a:txBody>
                    <a:bodyPr/>
                    <a:lstStyle/>
                    <a:p>
                      <a:endParaRPr lang="zh-CN" altLang="en-US" dirty="0"/>
                    </a:p>
                  </a:txBody>
                  <a:tcPr/>
                </a:tc>
              </a:tr>
              <a:tr h="370840">
                <a:tc>
                  <a:txBody>
                    <a:bodyPr/>
                    <a:lstStyle/>
                    <a:p>
                      <a:r>
                        <a:rPr lang="en-US" altLang="zh-CN" dirty="0" smtClean="0"/>
                        <a:t>……</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2" name="内容占位符 2261"/>
          <p:cNvPicPr>
            <a:picLocks noGrp="1" noChangeAspect="1"/>
          </p:cNvPicPr>
          <p:nvPr>
            <p:ph sz="half" idx="1"/>
          </p:nvPr>
        </p:nvPicPr>
        <p:blipFill>
          <a:blip r:embed="rId2"/>
          <a:stretch>
            <a:fillRect/>
          </a:stretch>
        </p:blipFill>
        <p:spPr>
          <a:xfrm>
            <a:off x="3276600" y="2060575"/>
            <a:ext cx="5256213" cy="3384550"/>
          </a:xfrm>
          <a:prstGeom prst="rect">
            <a:avLst/>
          </a:prstGeom>
        </p:spPr>
      </p:pic>
      <p:sp>
        <p:nvSpPr>
          <p:cNvPr id="2263" name="标题 2262"/>
          <p:cNvSpPr>
            <a:spLocks noGrp="1"/>
          </p:cNvSpPr>
          <p:nvPr>
            <p:ph type="title" idx="4294967295"/>
          </p:nvPr>
        </p:nvSpPr>
        <p:spPr>
          <a:ln>
            <a:solidFill>
              <a:srgbClr val="000000"/>
            </a:solidFill>
            <a:miter/>
          </a:ln>
        </p:spPr>
        <p:txBody>
          <a:bodyPr anchor="ctr" anchorCtr="0"/>
          <a:lstStyle/>
          <a:p>
            <a:endParaRPr/>
          </a:p>
        </p:txBody>
      </p:sp>
      <p:sp>
        <p:nvSpPr>
          <p:cNvPr id="2264" name="矩形 2263"/>
          <p:cNvSpPr/>
          <p:nvPr/>
        </p:nvSpPr>
        <p:spPr>
          <a:xfrm>
            <a:off x="323850" y="260350"/>
            <a:ext cx="3384550" cy="579438"/>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（4）数据的分组</a:t>
            </a:r>
          </a:p>
        </p:txBody>
      </p:sp>
      <p:pic>
        <p:nvPicPr>
          <p:cNvPr id="2265" name="内容占位符 2264"/>
          <p:cNvPicPr>
            <a:picLocks noGrp="1" noChangeAspect="1"/>
          </p:cNvPicPr>
          <p:nvPr>
            <p:ph sz="half" idx="1"/>
          </p:nvPr>
        </p:nvPicPr>
        <p:blipFill>
          <a:blip r:embed="rId3"/>
          <a:stretch>
            <a:fillRect/>
          </a:stretch>
        </p:blipFill>
        <p:spPr>
          <a:xfrm>
            <a:off x="468313" y="1628775"/>
            <a:ext cx="2663825" cy="3816350"/>
          </a:xfrm>
          <a:prstGeom prst="rect">
            <a:avLst/>
          </a:prstGeom>
        </p:spPr>
      </p:pic>
      <p:sp>
        <p:nvSpPr>
          <p:cNvPr id="2266" name="矩形 2265"/>
          <p:cNvSpPr/>
          <p:nvPr/>
        </p:nvSpPr>
        <p:spPr>
          <a:xfrm>
            <a:off x="1403350" y="5734050"/>
            <a:ext cx="6535738" cy="517525"/>
          </a:xfrm>
          <a:prstGeom prst="rect">
            <a:avLst/>
          </a:prstGeom>
          <a:noFill/>
          <a:ln w="9525">
            <a:noFill/>
          </a:ln>
        </p:spPr>
        <p:txBody>
          <a:bodyPr wrap="square"/>
          <a:lstStyle/>
          <a:p>
            <a:pPr fontAlgn="base">
              <a:lnSpc>
                <a:spcPct val="100000"/>
              </a:lnSpc>
              <a:spcBef>
                <a:spcPct val="0"/>
              </a:spcBef>
              <a:spcAft>
                <a:spcPct val="0"/>
              </a:spcAft>
              <a:buClrTx/>
              <a:buSzPct val="100000"/>
            </a:pPr>
            <a:r>
              <a:rPr lang="zh-CN" altLang="en-US" sz="2800" baseline="0">
                <a:solidFill>
                  <a:srgbClr val="0000FF"/>
                </a:solidFill>
                <a:latin typeface="Arial" panose="020B0604020202020204" pitchFamily="34" charset="0"/>
                <a:ea typeface="宋体" panose="02010600030101010101" pitchFamily="2" charset="-122"/>
              </a:rPr>
              <a:t>转换——重新编码为不同变量——“赋值”</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9" name="内容占位符 2268"/>
          <p:cNvPicPr>
            <a:picLocks noGrp="1" noChangeAspect="1"/>
          </p:cNvPicPr>
          <p:nvPr>
            <p:ph sz="half" idx="1"/>
          </p:nvPr>
        </p:nvPicPr>
        <p:blipFill>
          <a:blip r:embed="rId2"/>
          <a:stretch>
            <a:fillRect/>
          </a:stretch>
        </p:blipFill>
        <p:spPr>
          <a:xfrm>
            <a:off x="3132138" y="1917700"/>
            <a:ext cx="5818187" cy="4464050"/>
          </a:xfrm>
          <a:prstGeom prst="rect">
            <a:avLst/>
          </a:prstGeom>
        </p:spPr>
      </p:pic>
      <p:sp>
        <p:nvSpPr>
          <p:cNvPr id="2270" name="标题 2269"/>
          <p:cNvSpPr>
            <a:spLocks noGrp="1"/>
          </p:cNvSpPr>
          <p:nvPr>
            <p:ph type="title" idx="4294967295"/>
          </p:nvPr>
        </p:nvSpPr>
        <p:spPr/>
        <p:txBody>
          <a:bodyPr anchor="ctr" anchorCtr="0"/>
          <a:lstStyle/>
          <a:p>
            <a:r>
              <a:rPr lang="zh-CN" altLang="en-US"/>
              <a:t>年龄分组举例</a:t>
            </a:r>
          </a:p>
        </p:txBody>
      </p:sp>
      <p:pic>
        <p:nvPicPr>
          <p:cNvPr id="2271" name="内容占位符 2270"/>
          <p:cNvPicPr>
            <a:picLocks noGrp="1" noChangeAspect="1"/>
          </p:cNvPicPr>
          <p:nvPr>
            <p:ph sz="half" idx="1"/>
          </p:nvPr>
        </p:nvPicPr>
        <p:blipFill>
          <a:blip r:embed="rId3"/>
          <a:stretch>
            <a:fillRect/>
          </a:stretch>
        </p:blipFill>
        <p:spPr>
          <a:xfrm>
            <a:off x="179388" y="836613"/>
            <a:ext cx="4824412" cy="3455987"/>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4" name="内容占位符 2273"/>
          <p:cNvPicPr>
            <a:picLocks noGrp="1" noChangeAspect="1"/>
          </p:cNvPicPr>
          <p:nvPr>
            <p:ph idx="1"/>
          </p:nvPr>
        </p:nvPicPr>
        <p:blipFill>
          <a:blip r:embed="rId2"/>
          <a:stretch>
            <a:fillRect/>
          </a:stretch>
        </p:blipFill>
        <p:spPr>
          <a:xfrm>
            <a:off x="684213" y="1628775"/>
            <a:ext cx="7991475" cy="4960938"/>
          </a:xfrm>
          <a:prstGeom prst="rect">
            <a:avLst/>
          </a:prstGeom>
        </p:spPr>
      </p:pic>
      <p:sp>
        <p:nvSpPr>
          <p:cNvPr id="2275" name="矩形 2274"/>
          <p:cNvSpPr/>
          <p:nvPr/>
        </p:nvSpPr>
        <p:spPr>
          <a:xfrm>
            <a:off x="1619250" y="4868863"/>
            <a:ext cx="6769100" cy="727075"/>
          </a:xfrm>
          <a:prstGeom prst="rect">
            <a:avLst/>
          </a:prstGeom>
          <a:solidFill>
            <a:srgbClr val="FFFFFF"/>
          </a:solidFill>
          <a:ln w="25400" cap="flat" cmpd="sng">
            <a:solidFill>
              <a:srgbClr val="FF0000"/>
            </a:solidFill>
            <a:prstDash val="solid"/>
            <a:miter/>
            <a:headEnd type="none" w="med" len="med"/>
            <a:tailEnd type="none" w="med" len="med"/>
          </a:ln>
        </p:spPr>
        <p:txBody>
          <a:bodyPr/>
          <a:lstStyle/>
          <a:p>
            <a:pPr fontAlgn="base">
              <a:lnSpc>
                <a:spcPct val="100000"/>
              </a:lnSpc>
              <a:spcBef>
                <a:spcPct val="50000"/>
              </a:spcBef>
              <a:spcAft>
                <a:spcPct val="0"/>
              </a:spcAft>
              <a:buClr>
                <a:srgbClr val="FF3300"/>
              </a:buClr>
              <a:buSzPct val="100000"/>
              <a:buFont typeface="Wingdings" panose="05000000000000000000" pitchFamily="2" charset="2"/>
            </a:pPr>
            <a:r>
              <a:rPr lang="zh-CN" altLang="en-US" sz="2000" b="1" baseline="0">
                <a:solidFill>
                  <a:srgbClr val="0000FF"/>
                </a:solidFill>
                <a:latin typeface="宋体" panose="02010600030101010101" pitchFamily="2" charset="-122"/>
                <a:ea typeface="宋体" panose="02010600030101010101" pitchFamily="2" charset="-122"/>
              </a:rPr>
              <a:t>这里我们将要处理的数据，目的是要计算一下某地区</a:t>
            </a:r>
            <a:r>
              <a:rPr lang="en-US" altLang="zh-CN" sz="2000" b="1" baseline="0">
                <a:solidFill>
                  <a:srgbClr val="0000FF"/>
                </a:solidFill>
                <a:latin typeface="宋体" panose="02010600030101010101" pitchFamily="2" charset="-122"/>
                <a:ea typeface="宋体" panose="02010600030101010101" pitchFamily="2" charset="-122"/>
              </a:rPr>
              <a:t>1980-1990</a:t>
            </a:r>
            <a:r>
              <a:rPr lang="zh-CN" altLang="en-US" sz="2000" b="1" baseline="0">
                <a:solidFill>
                  <a:srgbClr val="0000FF"/>
                </a:solidFill>
                <a:latin typeface="宋体" panose="02010600030101010101" pitchFamily="2" charset="-122"/>
                <a:ea typeface="宋体" panose="02010600030101010101" pitchFamily="2" charset="-122"/>
              </a:rPr>
              <a:t>年七月平均气温的分布情况</a:t>
            </a:r>
          </a:p>
        </p:txBody>
      </p:sp>
      <p:sp>
        <p:nvSpPr>
          <p:cNvPr id="2276" name="矩形 2275"/>
          <p:cNvSpPr/>
          <p:nvPr/>
        </p:nvSpPr>
        <p:spPr>
          <a:xfrm>
            <a:off x="34925" y="0"/>
            <a:ext cx="4752975" cy="639763"/>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600" b="1" baseline="0">
                <a:latin typeface="宋体" panose="02010600030101010101" pitchFamily="2" charset="-122"/>
                <a:ea typeface="宋体" panose="02010600030101010101" pitchFamily="2" charset="-122"/>
              </a:rPr>
              <a:t>2.2.2 </a:t>
            </a:r>
            <a:r>
              <a:rPr lang="en-US" altLang="en-US" sz="3600" b="1" baseline="0">
                <a:latin typeface="宋体" panose="02010600030101010101" pitchFamily="2" charset="-122"/>
                <a:ea typeface="宋体" panose="02010600030101010101" pitchFamily="2" charset="-122"/>
              </a:rPr>
              <a:t>描述</a:t>
            </a:r>
            <a:r>
              <a:rPr lang="en-US" altLang="en-US" sz="3600" b="1" baseline="0">
                <a:ea typeface="宋体" panose="02010600030101010101" pitchFamily="2" charset="-122"/>
              </a:rPr>
              <a:t>统计</a:t>
            </a:r>
            <a:r>
              <a:rPr lang="en-US" altLang="en-US" sz="3600" b="1" baseline="0">
                <a:latin typeface="宋体" panose="02010600030101010101" pitchFamily="2" charset="-122"/>
                <a:ea typeface="宋体" panose="02010600030101010101" pitchFamily="2" charset="-122"/>
              </a:rPr>
              <a:t>分析</a:t>
            </a:r>
          </a:p>
        </p:txBody>
      </p:sp>
      <p:sp>
        <p:nvSpPr>
          <p:cNvPr id="2277" name="矩形 2276"/>
          <p:cNvSpPr/>
          <p:nvPr/>
        </p:nvSpPr>
        <p:spPr>
          <a:xfrm>
            <a:off x="179388" y="549275"/>
            <a:ext cx="8064500" cy="982663"/>
          </a:xfrm>
          <a:prstGeom prst="rect">
            <a:avLst/>
          </a:prstGeom>
          <a:noFill/>
          <a:ln w="38100" cap="flat" cmpd="sng">
            <a:solidFill>
              <a:srgbClr val="FF0000"/>
            </a:solidFill>
            <a:prstDash val="solid"/>
            <a:miter/>
            <a:headEnd type="none" w="med" len="med"/>
            <a:tailEnd type="none" w="med" len="med"/>
          </a:ln>
        </p:spPr>
        <p:txBody>
          <a:bodyPr wrap="square" anchor="t" anchorCtr="0"/>
          <a:lstStyle/>
          <a:p>
            <a:pPr fontAlgn="base">
              <a:lnSpc>
                <a:spcPct val="100000"/>
              </a:lnSpc>
              <a:spcBef>
                <a:spcPct val="50000"/>
              </a:spcBef>
              <a:spcAft>
                <a:spcPct val="0"/>
              </a:spcAft>
              <a:buClr>
                <a:srgbClr val="FF3300"/>
              </a:buClr>
              <a:buSzPct val="100000"/>
              <a:buFont typeface="Wingdings" panose="05000000000000000000" pitchFamily="2" charset="2"/>
              <a:buChar char="Ø"/>
            </a:pPr>
            <a:r>
              <a:rPr lang="en-US" altLang="zh-CN" sz="2800" b="1" baseline="0">
                <a:latin typeface="Verdana" panose="020B0604030504040204" pitchFamily="34" charset="0"/>
                <a:ea typeface="宋体" panose="02010600030101010101" pitchFamily="2" charset="-122"/>
              </a:rPr>
              <a:t> </a:t>
            </a:r>
            <a:r>
              <a:rPr lang="zh-CN" altLang="en-US" sz="2800" b="1" baseline="0">
                <a:latin typeface="Verdana" panose="020B0604030504040204" pitchFamily="34" charset="0"/>
                <a:ea typeface="宋体" panose="02010600030101010101" pitchFamily="2" charset="-122"/>
              </a:rPr>
              <a:t>用以计算数值变量的统计量，如平均数、标准差、方差等，并可对数值变量标准化  </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0" name="内容占位符 2279"/>
          <p:cNvPicPr>
            <a:picLocks noGrp="1" noChangeAspect="1"/>
          </p:cNvPicPr>
          <p:nvPr>
            <p:ph idx="1"/>
          </p:nvPr>
        </p:nvPicPr>
        <p:blipFill>
          <a:blip r:embed="rId2"/>
          <a:stretch>
            <a:fillRect/>
          </a:stretch>
        </p:blipFill>
        <p:spPr>
          <a:xfrm>
            <a:off x="34925" y="549275"/>
            <a:ext cx="8064500" cy="5029200"/>
          </a:xfrm>
          <a:prstGeom prst="rect">
            <a:avLst/>
          </a:prstGeom>
        </p:spPr>
      </p:pic>
      <p:sp>
        <p:nvSpPr>
          <p:cNvPr id="2281" name="矩形 2280"/>
          <p:cNvSpPr/>
          <p:nvPr/>
        </p:nvSpPr>
        <p:spPr>
          <a:xfrm>
            <a:off x="1619250" y="5589588"/>
            <a:ext cx="6553200" cy="727075"/>
          </a:xfrm>
          <a:prstGeom prst="rect">
            <a:avLst/>
          </a:prstGeom>
          <a:solidFill>
            <a:srgbClr val="FFFFFF"/>
          </a:solidFill>
          <a:ln w="25400" cap="flat" cmpd="sng">
            <a:solidFill>
              <a:srgbClr val="FF0000"/>
            </a:solidFill>
            <a:prstDash val="solid"/>
            <a:miter/>
            <a:headEnd type="none" w="med" len="med"/>
            <a:tailEnd type="none" w="med" len="med"/>
          </a:ln>
        </p:spPr>
        <p:txBody>
          <a:bodyPr/>
          <a:lstStyle/>
          <a:p>
            <a:pPr fontAlgn="base">
              <a:lnSpc>
                <a:spcPct val="100000"/>
              </a:lnSpc>
              <a:spcBef>
                <a:spcPct val="50000"/>
              </a:spcBef>
              <a:spcAft>
                <a:spcPct val="0"/>
              </a:spcAft>
              <a:buClr>
                <a:srgbClr val="FF3300"/>
              </a:buClr>
              <a:buSzPct val="100000"/>
              <a:buFont typeface="Wingdings" panose="05000000000000000000" pitchFamily="2" charset="2"/>
            </a:pPr>
            <a:r>
              <a:rPr lang="zh-CN" altLang="en-US" sz="2000" b="1" baseline="0">
                <a:solidFill>
                  <a:srgbClr val="0000FF"/>
                </a:solidFill>
                <a:latin typeface="宋体" panose="02010600030101010101" pitchFamily="2" charset="-122"/>
                <a:ea typeface="宋体" panose="02010600030101010101" pitchFamily="2" charset="-122"/>
              </a:rPr>
              <a:t>频数统计分析可以产生频数分布表、集中趋势与离散趋势等</a:t>
            </a:r>
            <a:r>
              <a:rPr lang="en-US" altLang="zh-CN" sz="2000" b="1" baseline="0">
                <a:solidFill>
                  <a:srgbClr val="0000FF"/>
                </a:solidFill>
                <a:latin typeface="宋体" panose="02010600030101010101" pitchFamily="2" charset="-122"/>
                <a:ea typeface="宋体" panose="02010600030101010101" pitchFamily="2" charset="-122"/>
              </a:rPr>
              <a:t>15</a:t>
            </a:r>
            <a:r>
              <a:rPr lang="zh-CN" altLang="en-US" sz="2000" b="1" baseline="0">
                <a:solidFill>
                  <a:srgbClr val="0000FF"/>
                </a:solidFill>
                <a:latin typeface="宋体" panose="02010600030101010101" pitchFamily="2" charset="-122"/>
                <a:ea typeface="宋体" panose="02010600030101010101" pitchFamily="2" charset="-122"/>
              </a:rPr>
              <a:t>种以上的统计量，并可给出频数分布图。</a:t>
            </a:r>
          </a:p>
        </p:txBody>
      </p:sp>
      <p:sp>
        <p:nvSpPr>
          <p:cNvPr id="2282" name="矩形 2281"/>
          <p:cNvSpPr/>
          <p:nvPr/>
        </p:nvSpPr>
        <p:spPr>
          <a:xfrm>
            <a:off x="36513" y="0"/>
            <a:ext cx="3024187" cy="519113"/>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wrap="square" anchor="t" anchorCtr="0"/>
          <a:lstStyle/>
          <a:p>
            <a:pPr fontAlgn="base">
              <a:lnSpc>
                <a:spcPct val="100000"/>
              </a:lnSpc>
              <a:spcBef>
                <a:spcPct val="20000"/>
              </a:spcBef>
              <a:spcAft>
                <a:spcPct val="0"/>
              </a:spcAft>
              <a:buClr>
                <a:schemeClr val="folHlink"/>
              </a:buClr>
              <a:buSzPct val="60000"/>
              <a:buFont typeface="Wingdings" panose="05000000000000000000" pitchFamily="2" charset="2"/>
            </a:pPr>
            <a:r>
              <a:rPr lang="zh-CN" altLang="en-US" sz="2800" b="1" baseline="0">
                <a:latin typeface="宋体" panose="02010600030101010101" pitchFamily="2" charset="-122"/>
                <a:ea typeface="宋体" panose="02010600030101010101" pitchFamily="2" charset="-122"/>
              </a:rPr>
              <a:t>（1）频率</a:t>
            </a:r>
            <a:r>
              <a:rPr lang="en-US" altLang="en-US" sz="2800" b="1" baseline="0">
                <a:latin typeface="宋体" panose="02010600030101010101" pitchFamily="2" charset="-122"/>
                <a:ea typeface="宋体" panose="02010600030101010101" pitchFamily="2" charset="-122"/>
              </a:rPr>
              <a:t>分析</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5" name="组合 2284"/>
          <p:cNvGrpSpPr/>
          <p:nvPr/>
        </p:nvGrpSpPr>
        <p:grpSpPr>
          <a:xfrm>
            <a:off x="71438" y="1628775"/>
            <a:ext cx="8893175" cy="5056188"/>
            <a:chOff x="0" y="0"/>
            <a:chExt cx="5602" cy="3185"/>
          </a:xfrm>
        </p:grpSpPr>
        <p:pic>
          <p:nvPicPr>
            <p:cNvPr id="2286" name="内容占位符 2285"/>
            <p:cNvPicPr>
              <a:picLocks noGrp="1" noChangeAspect="1"/>
            </p:cNvPicPr>
            <p:nvPr>
              <p:ph idx="1"/>
            </p:nvPr>
          </p:nvPicPr>
          <p:blipFill>
            <a:blip r:embed="rId2"/>
            <a:stretch>
              <a:fillRect/>
            </a:stretch>
          </p:blipFill>
          <p:spPr>
            <a:xfrm>
              <a:off x="0" y="0"/>
              <a:ext cx="5602" cy="3185"/>
            </a:xfrm>
            <a:prstGeom prst="rect">
              <a:avLst/>
            </a:prstGeom>
          </p:spPr>
        </p:pic>
        <p:sp>
          <p:nvSpPr>
            <p:cNvPr id="2287" name="矩形 2286"/>
            <p:cNvSpPr/>
            <p:nvPr/>
          </p:nvSpPr>
          <p:spPr>
            <a:xfrm>
              <a:off x="2291" y="1273"/>
              <a:ext cx="680" cy="141"/>
            </a:xfrm>
            <a:prstGeom prst="rect">
              <a:avLst/>
            </a:prstGeom>
            <a:noFill/>
            <a:ln w="38100" cap="flat" cmpd="sng">
              <a:solidFill>
                <a:srgbClr val="FF0000"/>
              </a:solidFill>
              <a:prstDash val="solid"/>
              <a:miter/>
              <a:headEnd type="none" w="med" len="med"/>
              <a:tailEnd type="none" w="med" len="med"/>
            </a:ln>
          </p:spPr>
          <p:txBody>
            <a:bodyPr/>
            <a:lstStyle/>
            <a:p>
              <a:endParaRPr/>
            </a:p>
          </p:txBody>
        </p:sp>
        <p:sp>
          <p:nvSpPr>
            <p:cNvPr id="2288" name="矩形 2287"/>
            <p:cNvSpPr/>
            <p:nvPr/>
          </p:nvSpPr>
          <p:spPr>
            <a:xfrm>
              <a:off x="3342" y="1633"/>
              <a:ext cx="272" cy="181"/>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1" name="组合 2290"/>
          <p:cNvGrpSpPr/>
          <p:nvPr/>
        </p:nvGrpSpPr>
        <p:grpSpPr>
          <a:xfrm>
            <a:off x="179388" y="1628775"/>
            <a:ext cx="8748712" cy="4921250"/>
            <a:chOff x="0" y="0"/>
            <a:chExt cx="5511" cy="3100"/>
          </a:xfrm>
        </p:grpSpPr>
        <p:pic>
          <p:nvPicPr>
            <p:cNvPr id="2292" name="内容占位符 2291"/>
            <p:cNvPicPr>
              <a:picLocks noGrp="1" noChangeAspect="1"/>
            </p:cNvPicPr>
            <p:nvPr>
              <p:ph idx="1"/>
            </p:nvPr>
          </p:nvPicPr>
          <p:blipFill>
            <a:blip r:embed="rId2"/>
            <a:stretch>
              <a:fillRect/>
            </a:stretch>
          </p:blipFill>
          <p:spPr>
            <a:xfrm>
              <a:off x="0" y="0"/>
              <a:ext cx="5511" cy="3100"/>
            </a:xfrm>
            <a:prstGeom prst="rect">
              <a:avLst/>
            </a:prstGeom>
          </p:spPr>
        </p:pic>
        <p:sp>
          <p:nvSpPr>
            <p:cNvPr id="2293" name="矩形 2292"/>
            <p:cNvSpPr/>
            <p:nvPr/>
          </p:nvSpPr>
          <p:spPr>
            <a:xfrm>
              <a:off x="3159" y="2578"/>
              <a:ext cx="681" cy="181"/>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6" name="组合 2295"/>
          <p:cNvGrpSpPr/>
          <p:nvPr/>
        </p:nvGrpSpPr>
        <p:grpSpPr>
          <a:xfrm>
            <a:off x="179388" y="1700213"/>
            <a:ext cx="8642350" cy="4776787"/>
            <a:chOff x="0" y="0"/>
            <a:chExt cx="5444" cy="3009"/>
          </a:xfrm>
        </p:grpSpPr>
        <p:pic>
          <p:nvPicPr>
            <p:cNvPr id="2297" name="内容占位符 2296"/>
            <p:cNvPicPr>
              <a:picLocks noGrp="1" noChangeAspect="1"/>
            </p:cNvPicPr>
            <p:nvPr>
              <p:ph idx="1"/>
            </p:nvPr>
          </p:nvPicPr>
          <p:blipFill>
            <a:blip r:embed="rId2"/>
            <a:stretch>
              <a:fillRect/>
            </a:stretch>
          </p:blipFill>
          <p:spPr>
            <a:xfrm>
              <a:off x="0" y="0"/>
              <a:ext cx="5444" cy="3009"/>
            </a:xfrm>
            <a:prstGeom prst="rect">
              <a:avLst/>
            </a:prstGeom>
          </p:spPr>
        </p:pic>
        <p:sp>
          <p:nvSpPr>
            <p:cNvPr id="2298" name="矩形 2297"/>
            <p:cNvSpPr/>
            <p:nvPr/>
          </p:nvSpPr>
          <p:spPr>
            <a:xfrm>
              <a:off x="4809" y="900"/>
              <a:ext cx="498" cy="181"/>
            </a:xfrm>
            <a:prstGeom prst="rect">
              <a:avLst/>
            </a:prstGeom>
            <a:noFill/>
            <a:ln w="381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1" name="组合 2300"/>
          <p:cNvGrpSpPr/>
          <p:nvPr/>
        </p:nvGrpSpPr>
        <p:grpSpPr>
          <a:xfrm>
            <a:off x="250825" y="1270000"/>
            <a:ext cx="8569325" cy="4789488"/>
            <a:chOff x="0" y="0"/>
            <a:chExt cx="5398" cy="3017"/>
          </a:xfrm>
        </p:grpSpPr>
        <p:pic>
          <p:nvPicPr>
            <p:cNvPr id="2302" name="内容占位符 2301"/>
            <p:cNvPicPr>
              <a:picLocks noGrp="1" noChangeAspect="1"/>
            </p:cNvPicPr>
            <p:nvPr>
              <p:ph idx="1"/>
            </p:nvPr>
          </p:nvPicPr>
          <p:blipFill>
            <a:blip r:embed="rId2"/>
            <a:stretch>
              <a:fillRect/>
            </a:stretch>
          </p:blipFill>
          <p:spPr>
            <a:xfrm>
              <a:off x="0" y="0"/>
              <a:ext cx="5398" cy="3017"/>
            </a:xfrm>
            <a:prstGeom prst="rect">
              <a:avLst/>
            </a:prstGeom>
          </p:spPr>
        </p:pic>
        <p:sp>
          <p:nvSpPr>
            <p:cNvPr id="2303" name="矩形 2302"/>
            <p:cNvSpPr/>
            <p:nvPr/>
          </p:nvSpPr>
          <p:spPr>
            <a:xfrm>
              <a:off x="4899" y="1043"/>
              <a:ext cx="408" cy="182"/>
            </a:xfrm>
            <a:prstGeom prst="rect">
              <a:avLst/>
            </a:prstGeom>
            <a:noFill/>
            <a:ln w="25400" cap="flat" cmpd="sng">
              <a:solidFill>
                <a:srgbClr val="FF0000"/>
              </a:solidFill>
              <a:prstDash val="solid"/>
              <a:miter/>
              <a:headEnd type="none" w="med" len="med"/>
              <a:tailEnd type="none" w="med" len="med"/>
            </a:ln>
          </p:spPr>
          <p:txBody>
            <a:bodyPr/>
            <a:lstStyle/>
            <a:p>
              <a:endParaRPr/>
            </a:p>
          </p:txBody>
        </p:sp>
      </p:gr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矩形 2305"/>
          <p:cNvSpPr/>
          <p:nvPr/>
        </p:nvSpPr>
        <p:spPr>
          <a:xfrm>
            <a:off x="611188" y="692150"/>
            <a:ext cx="2879725" cy="579438"/>
          </a:xfrm>
          <a:prstGeom prst="rect">
            <a:avLst/>
          </a:prstGeom>
          <a:gradFill rotWithShape="1">
            <a:gsLst>
              <a:gs pos="0">
                <a:srgbClr val="99FF99">
                  <a:alpha val="100000"/>
                </a:srgbClr>
              </a:gs>
              <a:gs pos="50000">
                <a:srgbClr val="FFFFFF">
                  <a:alpha val="100000"/>
                </a:srgbClr>
              </a:gs>
              <a:gs pos="100000">
                <a:srgbClr val="99FF99"/>
              </a:gs>
            </a:gsLst>
            <a:lin ang="5400000"/>
            <a:tileRect/>
          </a:gradFill>
          <a:ln w="9525">
            <a:noFill/>
          </a:ln>
        </p:spPr>
        <p:txBody>
          <a:bodyPr/>
          <a:lstStyle/>
          <a:p>
            <a:pPr algn="ctr" fontAlgn="base">
              <a:lnSpc>
                <a:spcPct val="100000"/>
              </a:lnSpc>
              <a:spcBef>
                <a:spcPct val="20000"/>
              </a:spcBef>
              <a:spcAft>
                <a:spcPct val="0"/>
              </a:spcAft>
              <a:buClr>
                <a:schemeClr val="folHlink"/>
              </a:buClr>
              <a:buSzPct val="60000"/>
              <a:buFont typeface="Wingdings" panose="05000000000000000000" pitchFamily="2" charset="2"/>
            </a:pPr>
            <a:r>
              <a:rPr lang="zh-CN" altLang="en-US" sz="3200" b="1" baseline="0">
                <a:latin typeface="宋体" panose="02010600030101010101" pitchFamily="2" charset="-122"/>
                <a:ea typeface="宋体" panose="02010600030101010101" pitchFamily="2" charset="-122"/>
              </a:rPr>
              <a:t>结果输出</a:t>
            </a:r>
          </a:p>
        </p:txBody>
      </p:sp>
      <p:pic>
        <p:nvPicPr>
          <p:cNvPr id="2307" name="内容占位符 2306"/>
          <p:cNvPicPr>
            <a:picLocks noGrp="1" noChangeAspect="1"/>
          </p:cNvPicPr>
          <p:nvPr>
            <p:ph idx="1"/>
          </p:nvPr>
        </p:nvPicPr>
        <p:blipFill>
          <a:blip r:embed="rId2"/>
          <a:stretch>
            <a:fillRect/>
          </a:stretch>
        </p:blipFill>
        <p:spPr>
          <a:xfrm>
            <a:off x="1979613" y="1700213"/>
            <a:ext cx="5400675" cy="4818062"/>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0" name="内容占位符 2309"/>
          <p:cNvPicPr>
            <a:picLocks noGrp="1" noChangeAspect="1"/>
          </p:cNvPicPr>
          <p:nvPr>
            <p:ph idx="1"/>
          </p:nvPr>
        </p:nvPicPr>
        <p:blipFill>
          <a:blip r:embed="rId2"/>
          <a:stretch>
            <a:fillRect/>
          </a:stretch>
        </p:blipFill>
        <p:spPr>
          <a:xfrm>
            <a:off x="466725" y="1679575"/>
            <a:ext cx="8204200" cy="4300538"/>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M4MTY1ZjZlNzljM2RiYjBjM2MyNWJkMjc5OTQzMjI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02cc6ad-f49e-47f9-8cc0-4b6e222d2df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7b43e0a-12fe-413e-9aff-b3bc4962318d}"/>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d197cbad-818f-4b58-bf50-f7cf69f17c41}"/>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81,&quot;width&quot;:629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465,&quot;width&quot;:13980}"/>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5_凸显">
  <a:themeElements>
    <a:clrScheme name="5_凸显 1">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fontScheme name="5_凸显">
      <a:majorFont>
        <a:latin typeface="Century Schoolbook"/>
        <a:ea typeface="华文楷体"/>
        <a:cs typeface=""/>
      </a:majorFont>
      <a:minorFont>
        <a:latin typeface="Century Schoolbook"/>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凸显 1">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7_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7_凸显">
      <a:majorFont>
        <a:latin typeface=""/>
        <a:ea typeface=""/>
        <a:cs typeface=""/>
      </a:majorFont>
      <a:minorFont>
        <a:latin typeface=""/>
        <a:ea typeface=""/>
        <a:cs typeface=""/>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Oriel</Template>
  <TotalTime>70</TotalTime>
  <Words>6917</Words>
  <Application>Microsoft Office PowerPoint</Application>
  <PresentationFormat>全屏显示(4:3)</PresentationFormat>
  <Paragraphs>807</Paragraphs>
  <Slides>146</Slides>
  <Notes>1</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146</vt:i4>
      </vt:variant>
    </vt:vector>
  </HeadingPairs>
  <TitlesOfParts>
    <vt:vector size="150" baseType="lpstr">
      <vt:lpstr>5_凸显</vt:lpstr>
      <vt:lpstr>7_凸显</vt:lpstr>
      <vt:lpstr>Equation.DSMT4</vt:lpstr>
      <vt:lpstr>Microsoft 公式 3.0</vt:lpstr>
      <vt:lpstr>第二讲： 定量研究基础  李 威  黄冈师范学院教育学院 邮箱：542790659@qq.com  </vt:lpstr>
      <vt:lpstr>一、什么是定量研究</vt:lpstr>
      <vt:lpstr>二、定量资料的分析</vt:lpstr>
      <vt:lpstr>（一）资料的整理与录入</vt:lpstr>
      <vt:lpstr>PowerPoint 演示文稿</vt:lpstr>
      <vt:lpstr>PowerPoint 演示文稿</vt:lpstr>
      <vt:lpstr>PowerPoint 演示文稿</vt:lpstr>
      <vt:lpstr>PowerPoint 演示文稿</vt:lpstr>
      <vt:lpstr>3、数据录入</vt:lpstr>
      <vt:lpstr>PowerPoint 演示文稿</vt:lpstr>
      <vt:lpstr>4、数据清理</vt:lpstr>
      <vt:lpstr>（二）描述性统计分析</vt:lpstr>
      <vt:lpstr>单变量描述统计分析</vt:lpstr>
      <vt:lpstr>PowerPoint 演示文稿</vt:lpstr>
      <vt:lpstr>2、集中趋势分析</vt:lpstr>
      <vt:lpstr>PowerPoint 演示文稿</vt:lpstr>
      <vt:lpstr>PowerPoint 演示文稿</vt:lpstr>
      <vt:lpstr>注意：</vt:lpstr>
      <vt:lpstr>平均数、中位数、众数的比较</vt:lpstr>
      <vt:lpstr>3、离散趋势分析</vt:lpstr>
      <vt:lpstr>（2）还有一个比较复杂的离散趋势测量方式是标准差。</vt:lpstr>
      <vt:lpstr>PowerPoint 演示文稿</vt:lpstr>
      <vt:lpstr>PowerPoint 演示文稿</vt:lpstr>
      <vt:lpstr>（3）四分互差</vt:lpstr>
      <vt:lpstr>连续变量和离散变量</vt:lpstr>
      <vt:lpstr>三、抽样</vt:lpstr>
      <vt:lpstr>基本概念</vt:lpstr>
      <vt:lpstr>基本概念</vt:lpstr>
      <vt:lpstr>抽样的作用</vt:lpstr>
      <vt:lpstr>抽样的作用</vt:lpstr>
      <vt:lpstr>概率抽样的基本原理</vt:lpstr>
      <vt:lpstr>抽样的过程</vt:lpstr>
      <vt:lpstr>抽样的过程</vt:lpstr>
      <vt:lpstr>抽样的类型（重要知识点）</vt:lpstr>
      <vt:lpstr>一、概率抽样（随机抽样）</vt:lpstr>
      <vt:lpstr>1.简单随机抽样</vt:lpstr>
      <vt:lpstr>2.系统抽样</vt:lpstr>
      <vt:lpstr>3.分层抽样</vt:lpstr>
      <vt:lpstr>分层抽样（续）</vt:lpstr>
      <vt:lpstr>4.整群抽样</vt:lpstr>
      <vt:lpstr>二、非概率抽样</vt:lpstr>
      <vt:lpstr>1.偶遇抽样</vt:lpstr>
      <vt:lpstr>2.判断抽样</vt:lpstr>
      <vt:lpstr>3.定额抽样</vt:lpstr>
      <vt:lpstr>PowerPoint 演示文稿</vt:lpstr>
      <vt:lpstr>4.雪球抽样</vt:lpstr>
      <vt:lpstr>样本规模与抽样误差</vt:lpstr>
      <vt:lpstr>PowerPoint 演示文稿</vt:lpstr>
      <vt:lpstr>影响样本规模确定的因素</vt:lpstr>
      <vt:lpstr>概率抽样的挑战</vt:lpstr>
      <vt:lpstr>概率抽样的挑战（续）</vt:lpstr>
      <vt:lpstr>概率抽样挑战（续）：样本量的“陷阱”</vt:lpstr>
      <vt:lpstr>概率抽样挑战（续）</vt:lpstr>
      <vt:lpstr>SPSS软件介绍及实际操作训练</vt:lpstr>
      <vt:lpstr>主要内容</vt:lpstr>
      <vt:lpstr>PowerPoint 演示文稿</vt:lpstr>
      <vt:lpstr>1.2 SPSS 主要特点</vt:lpstr>
      <vt:lpstr> 1.3 SPSS 26.0 运行的环境要求</vt:lpstr>
      <vt:lpstr> 1.5 SPSS 26.0的常用界面与窗口</vt:lpstr>
      <vt:lpstr>PowerPoint 演示文稿</vt:lpstr>
      <vt:lpstr>PowerPoint 演示文稿</vt:lpstr>
      <vt:lpstr>PowerPoint 演示文稿</vt:lpstr>
      <vt:lpstr>PowerPoint 演示文稿</vt:lpstr>
      <vt:lpstr> SPSS 26.0的启动</vt:lpstr>
      <vt:lpstr>2 利用SPSS进行数据分析的步骤</vt:lpstr>
      <vt:lpstr>PowerPoint 演示文稿</vt:lpstr>
      <vt:lpstr>（1）读取已有数据文件</vt:lpstr>
      <vt:lpstr>PowerPoint 演示文稿</vt:lpstr>
      <vt:lpstr>PowerPoint 演示文稿</vt:lpstr>
      <vt:lpstr>PowerPoint 演示文稿</vt:lpstr>
      <vt:lpstr>（2）直接录入数据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年龄分组举例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假设检验中的两类错误      </vt:lpstr>
      <vt:lpstr>假设检验的步骤：</vt:lpstr>
      <vt:lpstr>PowerPoint 演示文稿</vt:lpstr>
      <vt:lpstr>spss操作</vt:lpstr>
      <vt:lpstr>PowerPoint 演示文稿</vt:lpstr>
      <vt:lpstr>spss操作</vt:lpstr>
      <vt:lpstr>PowerPoint 演示文稿</vt:lpstr>
      <vt:lpstr>PowerPoint 演示文稿</vt:lpstr>
      <vt:lpstr>spss操作</vt:lpstr>
      <vt:lpstr>PowerPoint 演示文稿</vt:lpstr>
      <vt:lpstr>PowerPoint 演示文稿</vt:lpstr>
      <vt:lpstr>PowerPoint 演示文稿</vt:lpstr>
      <vt:lpstr>方差分析的种类</vt:lpstr>
      <vt:lpstr>单因素方差分析举例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spss操作——双变量相关</vt:lpstr>
      <vt:lpstr>PowerPoint 演示文稿</vt:lpstr>
      <vt:lpstr>结果输出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第一讲    教育研究概述</dc:title>
  <dc:creator>hp</dc:creator>
  <cp:lastModifiedBy>Admin</cp:lastModifiedBy>
  <cp:revision>208</cp:revision>
  <dcterms:created xsi:type="dcterms:W3CDTF">2012-09-13T01:15:00Z</dcterms:created>
  <dcterms:modified xsi:type="dcterms:W3CDTF">2024-05-15T01:44:37Z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30DA0D14F4BA49D8B3BF6CE9443BDF63</vt:lpwstr>
  </property>
  <property fmtid="{D5CDD505-2E9C-101B-9397-08002B2CF9AE}" pid="3" name="KSOProductBuildVer">
    <vt:lpwstr>2052-12.1.0.16250</vt:lpwstr>
  </property>
</Properties>
</file>